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s/slide18.xml" ContentType="application/vnd.openxmlformats-officedocument.presentationml.slide+xml"/>
  <Override PartName="/ppt/slides/slide23.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slides/slide14.xml" ContentType="application/vnd.openxmlformats-officedocument.presentationml.slide+xml"/>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slides/slide15.xml" ContentType="application/vnd.openxmlformats-officedocument.presentationml.slide+xml"/>
  <Override PartName="/ppt/theme/theme1.xml" ContentType="application/vnd.openxmlformats-officedocument.theme+xml"/>
  <Override PartName="/ppt/presProps.xml" ContentType="application/vnd.openxmlformats-officedocument.presentationml.presProps+xml"/>
  <Override PartName="/ppt/slides/slide20.xml" ContentType="application/vnd.openxmlformats-officedocument.presentationml.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25"/>
  </p:notesMasterIdLst>
  <p:sldIdLst>
    <p:sldId id="272" r:id="rId2"/>
    <p:sldId id="256" r:id="rId3"/>
    <p:sldId id="278" r:id="rId4"/>
    <p:sldId id="261" r:id="rId5"/>
    <p:sldId id="259" r:id="rId6"/>
    <p:sldId id="277" r:id="rId7"/>
    <p:sldId id="266" r:id="rId8"/>
    <p:sldId id="267" r:id="rId9"/>
    <p:sldId id="264" r:id="rId10"/>
    <p:sldId id="258" r:id="rId11"/>
    <p:sldId id="262" r:id="rId12"/>
    <p:sldId id="270" r:id="rId13"/>
    <p:sldId id="274" r:id="rId14"/>
    <p:sldId id="271" r:id="rId15"/>
    <p:sldId id="276" r:id="rId16"/>
    <p:sldId id="279" r:id="rId17"/>
    <p:sldId id="268" r:id="rId18"/>
    <p:sldId id="280" r:id="rId19"/>
    <p:sldId id="281" r:id="rId20"/>
    <p:sldId id="282" r:id="rId21"/>
    <p:sldId id="283" r:id="rId22"/>
    <p:sldId id="260" r:id="rId23"/>
    <p:sldId id="284"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1" d="100"/>
          <a:sy n="91" d="100"/>
        </p:scale>
        <p:origin x="-2024" y="-1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60"/>
    </p:cViewPr>
  </p:sorter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EBA980-8E5D-0943-8CE4-067A7EF47458}" type="datetimeFigureOut">
              <a:rPr lang="en-US" smtClean="0"/>
              <a:pPr/>
              <a:t>11/14/10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BD9077-8DF0-BC44-8D4A-192F2374374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 Basic demographic facts – school size</a:t>
            </a:r>
            <a:r>
              <a:rPr lang="en-US" baseline="0" dirty="0" smtClean="0"/>
              <a:t> and</a:t>
            </a:r>
            <a:r>
              <a:rPr lang="en-US" dirty="0" smtClean="0"/>
              <a:t> location</a:t>
            </a:r>
            <a:endParaRPr lang="en-US" dirty="0"/>
          </a:p>
        </p:txBody>
      </p:sp>
      <p:sp>
        <p:nvSpPr>
          <p:cNvPr id="4" name="Slide Number Placeholder 3"/>
          <p:cNvSpPr>
            <a:spLocks noGrp="1"/>
          </p:cNvSpPr>
          <p:nvPr>
            <p:ph type="sldNum" sz="quarter" idx="10"/>
          </p:nvPr>
        </p:nvSpPr>
        <p:spPr/>
        <p:txBody>
          <a:bodyPr/>
          <a:lstStyle/>
          <a:p>
            <a:fld id="{A5BD9077-8DF0-BC44-8D4A-192F23743742}"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a:buChar char="•"/>
            </a:pPr>
            <a:r>
              <a:rPr lang="en-US" dirty="0" smtClean="0"/>
              <a:t> BC has 57 distributed</a:t>
            </a:r>
            <a:r>
              <a:rPr lang="en-US" baseline="0" dirty="0" smtClean="0"/>
              <a:t> learning schools/programs</a:t>
            </a:r>
          </a:p>
          <a:p>
            <a:pPr>
              <a:buFont typeface="Arial"/>
              <a:buChar char="•"/>
            </a:pPr>
            <a:r>
              <a:rPr lang="en-US" baseline="0" dirty="0" smtClean="0"/>
              <a:t> Geographical equivalent – Washington, Oregon, California and 1/3 of Wyoming combined</a:t>
            </a:r>
          </a:p>
          <a:p>
            <a:pPr>
              <a:buFont typeface="Arial"/>
              <a:buChar char="•"/>
            </a:pPr>
            <a:endParaRPr lang="en-US" baseline="0" dirty="0" smtClean="0"/>
          </a:p>
          <a:p>
            <a:pPr>
              <a:buFont typeface="Arial"/>
              <a:buChar char="•"/>
            </a:pPr>
            <a:endParaRPr lang="en-US" dirty="0"/>
          </a:p>
        </p:txBody>
      </p:sp>
      <p:sp>
        <p:nvSpPr>
          <p:cNvPr id="4" name="Slide Number Placeholder 3"/>
          <p:cNvSpPr>
            <a:spLocks noGrp="1"/>
          </p:cNvSpPr>
          <p:nvPr>
            <p:ph type="sldNum" sz="quarter" idx="10"/>
          </p:nvPr>
        </p:nvSpPr>
        <p:spPr/>
        <p:txBody>
          <a:bodyPr/>
          <a:lstStyle/>
          <a:p>
            <a:fld id="{A5BD9077-8DF0-BC44-8D4A-192F23743742}"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CBFE6EF-30B8-2641-84E5-F2A72CAB5078}" type="datetimeFigureOut">
              <a:rPr lang="en-US" smtClean="0"/>
              <a:pPr/>
              <a:t>11/14/10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BFE6EF-30B8-2641-84E5-F2A72CAB5078}" type="datetimeFigureOut">
              <a:rPr lang="en-US" smtClean="0"/>
              <a:pPr/>
              <a:t>11/14/10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BFE6EF-30B8-2641-84E5-F2A72CAB5078}" type="datetimeFigureOut">
              <a:rPr lang="en-US" smtClean="0"/>
              <a:pPr/>
              <a:t>11/14/10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CBFE6EF-30B8-2641-84E5-F2A72CAB5078}" type="datetimeFigureOut">
              <a:rPr lang="en-US" smtClean="0"/>
              <a:pPr/>
              <a:t>11/14/10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CBFE6EF-30B8-2641-84E5-F2A72CAB5078}" type="datetimeFigureOut">
              <a:rPr lang="en-US" smtClean="0"/>
              <a:pPr/>
              <a:t>11/14/10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CBFE6EF-30B8-2641-84E5-F2A72CAB5078}" type="datetimeFigureOut">
              <a:rPr lang="en-US" smtClean="0"/>
              <a:pPr/>
              <a:t>11/14/10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CBFE6EF-30B8-2641-84E5-F2A72CAB5078}" type="datetimeFigureOut">
              <a:rPr lang="en-US" smtClean="0"/>
              <a:pPr/>
              <a:t>11/14/10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CBFE6EF-30B8-2641-84E5-F2A72CAB5078}" type="datetimeFigureOut">
              <a:rPr lang="en-US" smtClean="0"/>
              <a:pPr/>
              <a:t>11/14/10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BFE6EF-30B8-2641-84E5-F2A72CAB5078}" type="datetimeFigureOut">
              <a:rPr lang="en-US" smtClean="0"/>
              <a:pPr/>
              <a:t>11/14/10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CBFE6EF-30B8-2641-84E5-F2A72CAB5078}" type="datetimeFigureOut">
              <a:rPr lang="en-US" smtClean="0"/>
              <a:pPr/>
              <a:t>11/14/10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198A6E-F5D8-384C-9B47-DE32B82EDD7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CBFE6EF-30B8-2641-84E5-F2A72CAB5078}" type="datetimeFigureOut">
              <a:rPr lang="en-US" smtClean="0"/>
              <a:pPr/>
              <a:t>11/14/10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07198A6E-F5D8-384C-9B47-DE32B82EDD74}"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CBFE6EF-30B8-2641-84E5-F2A72CAB5078}" type="datetimeFigureOut">
              <a:rPr lang="en-US" smtClean="0"/>
              <a:pPr/>
              <a:t>11/14/10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7198A6E-F5D8-384C-9B47-DE32B82EDD74}"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hyperlink" Target="mailto:klemieux@sides.ca" TargetMode="External"/><Relationship Id="rId4" Type="http://schemas.openxmlformats.org/officeDocument/2006/relationships/hyperlink" Target="mailto:smorgan@sides.ca" TargetMode="External"/><Relationship Id="rId5" Type="http://schemas.openxmlformats.org/officeDocument/2006/relationships/hyperlink" Target="mailto:csurry@sides.ca" TargetMode="External"/><Relationship Id="rId1" Type="http://schemas.openxmlformats.org/officeDocument/2006/relationships/slideLayout" Target="../slideLayouts/slideLayout2.xml"/><Relationship Id="rId2" Type="http://schemas.openxmlformats.org/officeDocument/2006/relationships/hyperlink" Target="mailto:kflello@sides.ca"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558199" y="1423589"/>
            <a:ext cx="7842698" cy="5201424"/>
          </a:xfrm>
          <a:prstGeom prst="rect">
            <a:avLst/>
          </a:prstGeom>
          <a:noFill/>
        </p:spPr>
        <p:txBody>
          <a:bodyPr wrap="square" rtlCol="0">
            <a:spAutoFit/>
          </a:bodyPr>
          <a:lstStyle/>
          <a:p>
            <a:r>
              <a:rPr lang="en-US" sz="3600" dirty="0" smtClean="0">
                <a:solidFill>
                  <a:srgbClr val="C9FAFC"/>
                </a:solidFill>
                <a:latin typeface="+mj-lt"/>
              </a:rPr>
              <a:t>The momentum is building for us to work together to build a personalized learning system that will help us keep pace with changing times through the creative use of technology, flexible learning opportunities for students and partnerships with communities.</a:t>
            </a:r>
          </a:p>
          <a:p>
            <a:endParaRPr lang="en-US" sz="1600" dirty="0" smtClean="0">
              <a:solidFill>
                <a:srgbClr val="C9FAFC"/>
              </a:solidFill>
              <a:latin typeface="+mj-lt"/>
            </a:endParaRPr>
          </a:p>
          <a:p>
            <a:endParaRPr lang="en-US" sz="1600" dirty="0" smtClean="0">
              <a:solidFill>
                <a:srgbClr val="C9FAFC"/>
              </a:solidFill>
              <a:latin typeface="+mj-lt"/>
            </a:endParaRPr>
          </a:p>
          <a:p>
            <a:r>
              <a:rPr lang="en-US" sz="2400" dirty="0" smtClean="0">
                <a:solidFill>
                  <a:srgbClr val="C9FAFC"/>
                </a:solidFill>
                <a:latin typeface="+mj-lt"/>
              </a:rPr>
              <a:t>                         ~ James </a:t>
            </a:r>
            <a:r>
              <a:rPr lang="en-US" sz="2400" dirty="0" smtClean="0">
                <a:solidFill>
                  <a:srgbClr val="C9FAFC"/>
                </a:solidFill>
                <a:latin typeface="+mj-lt"/>
              </a:rPr>
              <a:t>Gorman, Deputy Minister of </a:t>
            </a:r>
            <a:r>
              <a:rPr lang="en-US" sz="2400" dirty="0" smtClean="0">
                <a:solidFill>
                  <a:srgbClr val="C9FAFC"/>
                </a:solidFill>
                <a:latin typeface="+mj-lt"/>
              </a:rPr>
              <a:t>Education,</a:t>
            </a:r>
          </a:p>
          <a:p>
            <a:r>
              <a:rPr lang="en-US" sz="2400" dirty="0" smtClean="0">
                <a:solidFill>
                  <a:srgbClr val="C9FAFC"/>
                </a:solidFill>
                <a:latin typeface="+mj-lt"/>
              </a:rPr>
              <a:t>					British Columbia</a:t>
            </a:r>
            <a:endParaRPr lang="en-US" sz="2400" dirty="0">
              <a:solidFill>
                <a:srgbClr val="C9FAFC"/>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dirty="0" smtClean="0">
                <a:solidFill>
                  <a:srgbClr val="C4EFFF"/>
                </a:solidFill>
                <a:effectLst>
                  <a:outerShdw blurRad="50800" dist="38100" dir="5400000">
                    <a:srgbClr val="000000">
                      <a:alpha val="43000"/>
                    </a:srgbClr>
                  </a:outerShdw>
                </a:effectLst>
              </a:rPr>
              <a:t>School </a:t>
            </a:r>
            <a:r>
              <a:rPr lang="en-US" sz="6600" dirty="0" err="1" smtClean="0">
                <a:solidFill>
                  <a:srgbClr val="C4EFFF"/>
                </a:solidFill>
                <a:effectLst>
                  <a:outerShdw blurRad="50800" dist="38100" dir="5400000">
                    <a:srgbClr val="000000">
                      <a:alpha val="43000"/>
                    </a:srgbClr>
                  </a:outerShdw>
                </a:effectLst>
              </a:rPr>
              <a:t>à</a:t>
            </a:r>
            <a:r>
              <a:rPr lang="en-US" sz="6600" dirty="0" smtClean="0">
                <a:solidFill>
                  <a:srgbClr val="C4EFFF"/>
                </a:solidFill>
                <a:effectLst>
                  <a:outerShdw blurRad="50800" dist="38100" dir="5400000">
                    <a:srgbClr val="000000">
                      <a:alpha val="43000"/>
                    </a:srgbClr>
                  </a:outerShdw>
                </a:effectLst>
              </a:rPr>
              <a:t> la Carte</a:t>
            </a:r>
            <a:endParaRPr lang="en-US" sz="6600" dirty="0">
              <a:solidFill>
                <a:srgbClr val="C4EFFF"/>
              </a:solidFill>
              <a:effectLst>
                <a:outerShdw blurRad="50800" dist="38100" dir="5400000">
                  <a:srgbClr val="000000">
                    <a:alpha val="43000"/>
                  </a:srgbClr>
                </a:outerShdw>
              </a:effectLst>
            </a:endParaRPr>
          </a:p>
        </p:txBody>
      </p:sp>
      <p:pic>
        <p:nvPicPr>
          <p:cNvPr id="4" name="Content Placeholder 3" descr="alacarte.jpg"/>
          <p:cNvPicPr>
            <a:picLocks noGrp="1" noChangeAspect="1"/>
          </p:cNvPicPr>
          <p:nvPr>
            <p:ph idx="1"/>
          </p:nvPr>
        </p:nvPicPr>
        <p:blipFill>
          <a:blip r:embed="rId2"/>
          <a:srcRect l="-4497" r="-4497"/>
          <a:stretch>
            <a:fillRect/>
          </a:stretch>
        </p:blipFill>
        <p:spPr>
          <a:xfrm>
            <a:off x="634042" y="2023729"/>
            <a:ext cx="7885298" cy="4205492"/>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047891"/>
          </a:xfrm>
        </p:spPr>
        <p:txBody>
          <a:bodyPr/>
          <a:lstStyle/>
          <a:p>
            <a:pPr algn="ctr"/>
            <a:r>
              <a:rPr lang="en-US" dirty="0" smtClean="0">
                <a:effectLst>
                  <a:outerShdw blurRad="50800" dist="38100" dir="5400000">
                    <a:srgbClr val="000000">
                      <a:alpha val="43000"/>
                    </a:srgbClr>
                  </a:outerShdw>
                </a:effectLst>
              </a:rPr>
              <a:t>Early Reactions…</a:t>
            </a:r>
            <a:endParaRPr lang="en-US" dirty="0">
              <a:effectLst>
                <a:outerShdw blurRad="50800" dist="38100" dir="5400000">
                  <a:srgbClr val="000000">
                    <a:alpha val="43000"/>
                  </a:srgbClr>
                </a:outerShdw>
              </a:effectLst>
            </a:endParaRPr>
          </a:p>
        </p:txBody>
      </p:sp>
      <p:sp>
        <p:nvSpPr>
          <p:cNvPr id="3" name="Content Placeholder 2"/>
          <p:cNvSpPr>
            <a:spLocks noGrp="1"/>
          </p:cNvSpPr>
          <p:nvPr>
            <p:ph idx="1"/>
          </p:nvPr>
        </p:nvSpPr>
        <p:spPr>
          <a:xfrm>
            <a:off x="457200" y="1935480"/>
            <a:ext cx="8229600" cy="4922520"/>
          </a:xfrm>
        </p:spPr>
        <p:txBody>
          <a:bodyPr>
            <a:normAutofit fontScale="77500" lnSpcReduction="20000"/>
          </a:bodyPr>
          <a:lstStyle/>
          <a:p>
            <a:pPr>
              <a:buNone/>
            </a:pPr>
            <a:r>
              <a:rPr lang="en-US" sz="3765" dirty="0" smtClean="0">
                <a:latin typeface="+mj-lt"/>
              </a:rPr>
              <a:t>    </a:t>
            </a:r>
            <a:r>
              <a:rPr lang="en-US" sz="3765" dirty="0" smtClean="0">
                <a:solidFill>
                  <a:schemeClr val="accent2">
                    <a:lumMod val="20000"/>
                    <a:lumOff val="80000"/>
                  </a:schemeClr>
                </a:solidFill>
                <a:latin typeface="+mj-lt"/>
              </a:rPr>
              <a:t>As a classroom-based and online teacher, when I read about it, I thought I could actually hear the sledgehammers thudding on the school’s outer walls.  I began to wonder if the term ‘significant changes’ on the opening page of the memo to teachers was intended as mere understatement or laughable irony.  Is this mere change or the beginning of a deconstruction of the 150 year experiment we call public schooling?</a:t>
            </a:r>
          </a:p>
          <a:p>
            <a:pPr>
              <a:buNone/>
            </a:pPr>
            <a:endParaRPr lang="en-US" sz="3765" dirty="0" smtClean="0">
              <a:solidFill>
                <a:schemeClr val="accent2">
                  <a:lumMod val="20000"/>
                  <a:lumOff val="80000"/>
                </a:schemeClr>
              </a:solidFill>
              <a:latin typeface="+mj-lt"/>
            </a:endParaRPr>
          </a:p>
          <a:p>
            <a:pPr>
              <a:buNone/>
            </a:pPr>
            <a:r>
              <a:rPr lang="en-US" sz="3765" dirty="0" smtClean="0">
                <a:solidFill>
                  <a:schemeClr val="accent2">
                    <a:lumMod val="20000"/>
                    <a:lumOff val="80000"/>
                  </a:schemeClr>
                </a:solidFill>
                <a:latin typeface="+mj-lt"/>
              </a:rPr>
              <a:t>   ~ Nick Smith, “The Quiet Revolution”, </a:t>
            </a:r>
            <a:r>
              <a:rPr lang="en-US" sz="3765" i="1" dirty="0" smtClean="0">
                <a:solidFill>
                  <a:schemeClr val="accent2">
                    <a:lumMod val="20000"/>
                    <a:lumOff val="80000"/>
                  </a:schemeClr>
                </a:solidFill>
                <a:latin typeface="+mj-lt"/>
              </a:rPr>
              <a:t>The </a:t>
            </a:r>
            <a:r>
              <a:rPr lang="en-US" sz="3765" i="1" dirty="0" err="1" smtClean="0">
                <a:solidFill>
                  <a:schemeClr val="accent2">
                    <a:lumMod val="20000"/>
                    <a:lumOff val="80000"/>
                  </a:schemeClr>
                </a:solidFill>
                <a:latin typeface="+mj-lt"/>
              </a:rPr>
              <a:t>Tyee</a:t>
            </a:r>
            <a:r>
              <a:rPr lang="en-US" sz="3765" dirty="0" smtClean="0">
                <a:solidFill>
                  <a:schemeClr val="accent2">
                    <a:lumMod val="20000"/>
                    <a:lumOff val="80000"/>
                  </a:schemeClr>
                </a:solidFill>
                <a:latin typeface="+mj-lt"/>
              </a:rPr>
              <a:t>, 2006.</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warning-challenges.jpg"/>
          <p:cNvPicPr>
            <a:picLocks noChangeAspect="1"/>
          </p:cNvPicPr>
          <p:nvPr/>
        </p:nvPicPr>
        <p:blipFill>
          <a:blip r:embed="rId2"/>
          <a:stretch>
            <a:fillRect/>
          </a:stretch>
        </p:blipFill>
        <p:spPr>
          <a:xfrm>
            <a:off x="2363783" y="870982"/>
            <a:ext cx="4348562" cy="5624141"/>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92811" y="1870205"/>
            <a:ext cx="8170189" cy="4801315"/>
          </a:xfrm>
          <a:prstGeom prst="rect">
            <a:avLst/>
          </a:prstGeom>
          <a:noFill/>
        </p:spPr>
        <p:txBody>
          <a:bodyPr wrap="square" rtlCol="0">
            <a:spAutoFit/>
          </a:bodyPr>
          <a:lstStyle/>
          <a:p>
            <a:pPr>
              <a:buFont typeface="Wingdings" charset="2"/>
              <a:buChar char="Ø"/>
            </a:pPr>
            <a:r>
              <a:rPr lang="en-US" sz="2800" dirty="0" smtClean="0">
                <a:solidFill>
                  <a:srgbClr val="C4EFFF"/>
                </a:solidFill>
                <a:latin typeface="+mj-lt"/>
              </a:rPr>
              <a:t>   </a:t>
            </a:r>
            <a:r>
              <a:rPr lang="en-US" sz="3600" dirty="0" smtClean="0">
                <a:solidFill>
                  <a:srgbClr val="C4EFFF"/>
                </a:solidFill>
                <a:latin typeface="+mj-lt"/>
              </a:rPr>
              <a:t>Competitive educational environment</a:t>
            </a:r>
            <a:r>
              <a:rPr lang="en-US" sz="3600" dirty="0" smtClean="0">
                <a:solidFill>
                  <a:srgbClr val="C4EFFF"/>
                </a:solidFill>
                <a:latin typeface="+mj-lt"/>
              </a:rPr>
              <a:t> created by provincial policies</a:t>
            </a:r>
          </a:p>
          <a:p>
            <a:endParaRPr lang="en-US" dirty="0" smtClean="0">
              <a:solidFill>
                <a:srgbClr val="C4EFFF"/>
              </a:solidFill>
              <a:latin typeface="+mj-lt"/>
            </a:endParaRPr>
          </a:p>
          <a:p>
            <a:pPr>
              <a:buFont typeface="Wingdings" charset="2"/>
              <a:buChar char="Ø"/>
            </a:pPr>
            <a:r>
              <a:rPr lang="en-US" sz="3600" dirty="0" smtClean="0">
                <a:solidFill>
                  <a:srgbClr val="C4EFFF"/>
                </a:solidFill>
                <a:latin typeface="+mj-lt"/>
              </a:rPr>
              <a:t>   An historical perception of what DL was compared to today’s reality</a:t>
            </a:r>
          </a:p>
          <a:p>
            <a:endParaRPr lang="en-US" dirty="0" smtClean="0">
              <a:solidFill>
                <a:srgbClr val="C4EFFF"/>
              </a:solidFill>
              <a:latin typeface="+mj-lt"/>
            </a:endParaRPr>
          </a:p>
          <a:p>
            <a:pPr>
              <a:buFont typeface="Wingdings" charset="2"/>
              <a:buChar char="Ø"/>
            </a:pPr>
            <a:r>
              <a:rPr lang="en-US" sz="3600" dirty="0" smtClean="0">
                <a:solidFill>
                  <a:srgbClr val="C4EFFF"/>
                </a:solidFill>
                <a:latin typeface="+mj-lt"/>
              </a:rPr>
              <a:t>   Changes from the needs of “exclusively SIDES students” to the needs of the cross-enrolled</a:t>
            </a:r>
          </a:p>
          <a:p>
            <a:pPr>
              <a:buFont typeface="Arial"/>
              <a:buChar char="•"/>
            </a:pPr>
            <a:endParaRPr lang="en-US" dirty="0"/>
          </a:p>
        </p:txBody>
      </p:sp>
      <p:sp>
        <p:nvSpPr>
          <p:cNvPr id="3" name="Title 2"/>
          <p:cNvSpPr>
            <a:spLocks noGrp="1"/>
          </p:cNvSpPr>
          <p:nvPr>
            <p:ph type="title"/>
          </p:nvPr>
        </p:nvSpPr>
        <p:spPr>
          <a:xfrm>
            <a:off x="457200" y="404746"/>
            <a:ext cx="8305800" cy="1143000"/>
          </a:xfrm>
        </p:spPr>
        <p:txBody>
          <a:bodyPr>
            <a:normAutofit/>
          </a:bodyPr>
          <a:lstStyle/>
          <a:p>
            <a:pPr algn="ctr"/>
            <a:r>
              <a:rPr lang="en-US" sz="6000" dirty="0" smtClean="0">
                <a:solidFill>
                  <a:srgbClr val="C4EFFF"/>
                </a:solidFill>
                <a:effectLst>
                  <a:outerShdw blurRad="50800" dist="38100" dir="5400000">
                    <a:srgbClr val="000000">
                      <a:alpha val="43000"/>
                    </a:srgbClr>
                  </a:outerShdw>
                </a:effectLst>
              </a:rPr>
              <a:t>DL Challenges</a:t>
            </a:r>
            <a:endParaRPr lang="en-US" sz="6000" dirty="0">
              <a:solidFill>
                <a:srgbClr val="C4EFFF"/>
              </a:solidFill>
              <a:effectLst>
                <a:outerShdw blurRad="50800" dist="38100" dir="5400000">
                  <a:srgbClr val="000000">
                    <a:alpha val="43000"/>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quare-peg-round-hole.jpg"/>
          <p:cNvPicPr>
            <a:picLocks noChangeAspect="1"/>
          </p:cNvPicPr>
          <p:nvPr/>
        </p:nvPicPr>
        <p:blipFill>
          <a:blip r:embed="rId2"/>
          <a:stretch>
            <a:fillRect/>
          </a:stretch>
        </p:blipFill>
        <p:spPr>
          <a:xfrm>
            <a:off x="289953" y="2288908"/>
            <a:ext cx="4064000" cy="3048000"/>
          </a:xfrm>
          <a:prstGeom prst="rect">
            <a:avLst/>
          </a:prstGeom>
        </p:spPr>
      </p:pic>
      <p:sp>
        <p:nvSpPr>
          <p:cNvPr id="5" name="TextBox 4"/>
          <p:cNvSpPr txBox="1"/>
          <p:nvPr/>
        </p:nvSpPr>
        <p:spPr>
          <a:xfrm>
            <a:off x="4521413" y="1786465"/>
            <a:ext cx="4395819" cy="4024179"/>
          </a:xfrm>
          <a:prstGeom prst="rect">
            <a:avLst/>
          </a:prstGeom>
          <a:noFill/>
        </p:spPr>
        <p:txBody>
          <a:bodyPr wrap="square" rtlCol="0">
            <a:spAutoFit/>
          </a:bodyPr>
          <a:lstStyle/>
          <a:p>
            <a:pPr>
              <a:buFont typeface="Wingdings" charset="2"/>
              <a:buChar char="Ø"/>
            </a:pPr>
            <a:r>
              <a:rPr lang="en-US" sz="2800" dirty="0" smtClean="0">
                <a:solidFill>
                  <a:srgbClr val="C4EFFF"/>
                </a:solidFill>
                <a:latin typeface="+mj-lt"/>
              </a:rPr>
              <a:t> School</a:t>
            </a:r>
            <a:r>
              <a:rPr lang="en-US" sz="2800" dirty="0" smtClean="0">
                <a:solidFill>
                  <a:srgbClr val="C4EFFF"/>
                </a:solidFill>
                <a:latin typeface="+mj-lt"/>
              </a:rPr>
              <a:t> </a:t>
            </a:r>
            <a:r>
              <a:rPr lang="en-US" sz="2800" dirty="0" smtClean="0">
                <a:solidFill>
                  <a:srgbClr val="C4EFFF"/>
                </a:solidFill>
                <a:latin typeface="+mj-lt"/>
              </a:rPr>
              <a:t>y</a:t>
            </a:r>
            <a:r>
              <a:rPr lang="en-US" sz="2800" dirty="0" smtClean="0">
                <a:solidFill>
                  <a:srgbClr val="C4EFFF"/>
                </a:solidFill>
                <a:latin typeface="+mj-lt"/>
              </a:rPr>
              <a:t>ear </a:t>
            </a:r>
            <a:r>
              <a:rPr lang="en-US" sz="2800" dirty="0" smtClean="0">
                <a:solidFill>
                  <a:srgbClr val="C4EFFF"/>
                </a:solidFill>
                <a:latin typeface="+mj-lt"/>
              </a:rPr>
              <a:t>conflicts (10 month/12 month)</a:t>
            </a:r>
            <a:endParaRPr lang="en-US" sz="2800" dirty="0" smtClean="0">
              <a:solidFill>
                <a:srgbClr val="C4EFFF"/>
              </a:solidFill>
              <a:latin typeface="+mj-lt"/>
            </a:endParaRPr>
          </a:p>
          <a:p>
            <a:pPr>
              <a:buFont typeface="Wingdings" charset="2"/>
              <a:buChar char="Ø"/>
            </a:pPr>
            <a:endParaRPr lang="en-US" sz="1050" dirty="0" smtClean="0">
              <a:solidFill>
                <a:srgbClr val="C4EFFF"/>
              </a:solidFill>
              <a:latin typeface="+mj-lt"/>
            </a:endParaRPr>
          </a:p>
          <a:p>
            <a:pPr>
              <a:buFont typeface="Wingdings" charset="2"/>
              <a:buChar char="Ø"/>
            </a:pPr>
            <a:r>
              <a:rPr lang="en-US" sz="2800" dirty="0" smtClean="0">
                <a:solidFill>
                  <a:srgbClr val="C4EFFF"/>
                </a:solidFill>
                <a:latin typeface="+mj-lt"/>
              </a:rPr>
              <a:t> </a:t>
            </a:r>
            <a:r>
              <a:rPr lang="en-US" sz="2800" dirty="0" smtClean="0">
                <a:solidFill>
                  <a:srgbClr val="C4EFFF"/>
                </a:solidFill>
                <a:latin typeface="+mj-lt"/>
              </a:rPr>
              <a:t>University requirements for student entry</a:t>
            </a:r>
          </a:p>
          <a:p>
            <a:pPr>
              <a:buFont typeface="Wingdings" charset="2"/>
              <a:buChar char="Ø"/>
            </a:pPr>
            <a:endParaRPr lang="en-US" sz="1050" dirty="0" smtClean="0">
              <a:solidFill>
                <a:srgbClr val="C4EFFF"/>
              </a:solidFill>
              <a:latin typeface="+mj-lt"/>
            </a:endParaRPr>
          </a:p>
          <a:p>
            <a:pPr>
              <a:buFont typeface="Wingdings" charset="2"/>
              <a:buChar char="Ø"/>
            </a:pPr>
            <a:r>
              <a:rPr lang="en-US" sz="2800" dirty="0" smtClean="0">
                <a:solidFill>
                  <a:srgbClr val="C4EFFF"/>
                </a:solidFill>
                <a:latin typeface="+mj-lt"/>
              </a:rPr>
              <a:t> Mandatory</a:t>
            </a:r>
            <a:r>
              <a:rPr lang="en-US" sz="2800" dirty="0" smtClean="0">
                <a:solidFill>
                  <a:srgbClr val="C4EFFF"/>
                </a:solidFill>
                <a:latin typeface="+mj-lt"/>
              </a:rPr>
              <a:t> provincial </a:t>
            </a:r>
            <a:r>
              <a:rPr lang="en-US" sz="2800" dirty="0" smtClean="0">
                <a:solidFill>
                  <a:srgbClr val="C4EFFF"/>
                </a:solidFill>
                <a:latin typeface="+mj-lt"/>
              </a:rPr>
              <a:t>i</a:t>
            </a:r>
            <a:r>
              <a:rPr lang="en-US" sz="2800" dirty="0" smtClean="0">
                <a:solidFill>
                  <a:srgbClr val="C4EFFF"/>
                </a:solidFill>
                <a:latin typeface="+mj-lt"/>
              </a:rPr>
              <a:t>nformation </a:t>
            </a:r>
            <a:r>
              <a:rPr lang="en-US" sz="2800" dirty="0" smtClean="0">
                <a:solidFill>
                  <a:srgbClr val="C4EFFF"/>
                </a:solidFill>
                <a:latin typeface="+mj-lt"/>
              </a:rPr>
              <a:t>s</a:t>
            </a:r>
            <a:r>
              <a:rPr lang="en-US" sz="2800" dirty="0" smtClean="0">
                <a:solidFill>
                  <a:srgbClr val="C4EFFF"/>
                </a:solidFill>
                <a:latin typeface="+mj-lt"/>
              </a:rPr>
              <a:t>ystem</a:t>
            </a:r>
            <a:endParaRPr lang="en-US" sz="2800" dirty="0" smtClean="0">
              <a:solidFill>
                <a:srgbClr val="C4EFFF"/>
              </a:solidFill>
              <a:latin typeface="+mj-lt"/>
            </a:endParaRPr>
          </a:p>
          <a:p>
            <a:pPr>
              <a:buFont typeface="Wingdings" charset="2"/>
              <a:buChar char="Ø"/>
            </a:pPr>
            <a:endParaRPr lang="en-US" sz="1050" dirty="0" smtClean="0">
              <a:solidFill>
                <a:srgbClr val="C4EFFF"/>
              </a:solidFill>
              <a:latin typeface="+mj-lt"/>
            </a:endParaRPr>
          </a:p>
          <a:p>
            <a:pPr>
              <a:buFont typeface="Wingdings" charset="2"/>
              <a:buChar char="Ø"/>
            </a:pPr>
            <a:r>
              <a:rPr lang="en-US" sz="2800" dirty="0" smtClean="0">
                <a:solidFill>
                  <a:srgbClr val="C4EFFF"/>
                </a:solidFill>
                <a:latin typeface="+mj-lt"/>
              </a:rPr>
              <a:t> Government</a:t>
            </a:r>
            <a:r>
              <a:rPr lang="en-US" sz="2800" dirty="0" smtClean="0">
                <a:solidFill>
                  <a:srgbClr val="C4EFFF"/>
                </a:solidFill>
                <a:latin typeface="+mj-lt"/>
              </a:rPr>
              <a:t> assessment </a:t>
            </a:r>
            <a:r>
              <a:rPr lang="en-US" sz="2800" dirty="0" smtClean="0">
                <a:solidFill>
                  <a:srgbClr val="C4EFFF"/>
                </a:solidFill>
                <a:latin typeface="+mj-lt"/>
              </a:rPr>
              <a:t>and</a:t>
            </a:r>
            <a:r>
              <a:rPr lang="en-US" sz="2800" dirty="0" smtClean="0">
                <a:solidFill>
                  <a:srgbClr val="C4EFFF"/>
                </a:solidFill>
                <a:latin typeface="+mj-lt"/>
              </a:rPr>
              <a:t> data </a:t>
            </a:r>
            <a:r>
              <a:rPr lang="en-US" sz="2800" dirty="0" smtClean="0">
                <a:solidFill>
                  <a:srgbClr val="C4EFFF"/>
                </a:solidFill>
                <a:latin typeface="+mj-lt"/>
              </a:rPr>
              <a:t>c</a:t>
            </a:r>
            <a:r>
              <a:rPr lang="en-US" sz="2800" dirty="0" smtClean="0">
                <a:solidFill>
                  <a:srgbClr val="C4EFFF"/>
                </a:solidFill>
                <a:latin typeface="+mj-lt"/>
              </a:rPr>
              <a:t>ollection systems</a:t>
            </a:r>
            <a:endParaRPr lang="en-US" sz="2800" dirty="0" smtClean="0">
              <a:solidFill>
                <a:srgbClr val="C4EFFF"/>
              </a:solidFill>
              <a:latin typeface="+mj-lt"/>
            </a:endParaRPr>
          </a:p>
        </p:txBody>
      </p:sp>
      <p:sp>
        <p:nvSpPr>
          <p:cNvPr id="6" name="TextBox 5"/>
          <p:cNvSpPr txBox="1"/>
          <p:nvPr/>
        </p:nvSpPr>
        <p:spPr>
          <a:xfrm>
            <a:off x="615763" y="376832"/>
            <a:ext cx="7912473" cy="923330"/>
          </a:xfrm>
          <a:prstGeom prst="rect">
            <a:avLst/>
          </a:prstGeom>
          <a:noFill/>
        </p:spPr>
        <p:txBody>
          <a:bodyPr wrap="square" rtlCol="0">
            <a:spAutoFit/>
          </a:bodyPr>
          <a:lstStyle/>
          <a:p>
            <a:pPr algn="ctr"/>
            <a:r>
              <a:rPr lang="en-US" sz="5400" dirty="0" smtClean="0">
                <a:solidFill>
                  <a:srgbClr val="C4EFFF"/>
                </a:solidFill>
                <a:effectLst>
                  <a:outerShdw blurRad="50800" dist="38100" dir="5400000">
                    <a:srgbClr val="000000">
                      <a:alpha val="43000"/>
                    </a:srgbClr>
                  </a:outerShdw>
                </a:effectLst>
                <a:latin typeface="+mj-lt"/>
              </a:rPr>
              <a:t>System Challenges</a:t>
            </a:r>
            <a:endParaRPr lang="en-US" sz="5400" dirty="0">
              <a:solidFill>
                <a:srgbClr val="C4EFFF"/>
              </a:solidFill>
              <a:effectLst>
                <a:outerShdw blurRad="50800" dist="38100" dir="5400000">
                  <a:srgbClr val="000000">
                    <a:alpha val="43000"/>
                  </a:srgbClr>
                </a:outerShdw>
              </a:effectLst>
              <a:latin typeface="+mj-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497544" y="2051643"/>
            <a:ext cx="8248748" cy="3600986"/>
          </a:xfrm>
          <a:prstGeom prst="rect">
            <a:avLst/>
          </a:prstGeom>
          <a:noFill/>
        </p:spPr>
        <p:txBody>
          <a:bodyPr wrap="square" rtlCol="0">
            <a:spAutoFit/>
          </a:bodyPr>
          <a:lstStyle/>
          <a:p>
            <a:r>
              <a:rPr lang="en-US" sz="3800" dirty="0" smtClean="0">
                <a:solidFill>
                  <a:srgbClr val="C4EFFF"/>
                </a:solidFill>
                <a:latin typeface="+mj-lt"/>
              </a:rPr>
              <a:t>“…Now is the time for courageous leaders, at all levels, to emerge and add their 'voices' to the debate. There are no experts with 'the answer' - we will have to invent the future ourselves together as we go along.” </a:t>
            </a:r>
            <a:r>
              <a:rPr lang="en-US" sz="3800" dirty="0" smtClean="0">
                <a:solidFill>
                  <a:srgbClr val="C4EFFF"/>
                </a:solidFill>
                <a:latin typeface="+mj-lt"/>
              </a:rPr>
              <a:t> </a:t>
            </a:r>
            <a:r>
              <a:rPr lang="en-US" sz="3800" i="1" dirty="0" smtClean="0">
                <a:solidFill>
                  <a:srgbClr val="C4EFFF"/>
                </a:solidFill>
                <a:latin typeface="+mj-lt"/>
              </a:rPr>
              <a:t>A</a:t>
            </a:r>
            <a:r>
              <a:rPr lang="en-US" sz="3800" i="1" dirty="0" smtClean="0">
                <a:solidFill>
                  <a:srgbClr val="C4EFFF"/>
                </a:solidFill>
                <a:latin typeface="+mj-lt"/>
              </a:rPr>
              <a:t>nonymous</a:t>
            </a:r>
            <a:endParaRPr lang="en-US" sz="3800" i="1" dirty="0">
              <a:solidFill>
                <a:srgbClr val="C4EFFF"/>
              </a:solidFill>
              <a:latin typeface="+mj-lt"/>
            </a:endParaRPr>
          </a:p>
        </p:txBody>
      </p:sp>
      <p:sp>
        <p:nvSpPr>
          <p:cNvPr id="3" name="TextBox 2"/>
          <p:cNvSpPr txBox="1"/>
          <p:nvPr/>
        </p:nvSpPr>
        <p:spPr>
          <a:xfrm>
            <a:off x="251190" y="795535"/>
            <a:ext cx="8495101" cy="769441"/>
          </a:xfrm>
          <a:prstGeom prst="rect">
            <a:avLst/>
          </a:prstGeom>
          <a:noFill/>
        </p:spPr>
        <p:txBody>
          <a:bodyPr wrap="square" rtlCol="0">
            <a:spAutoFit/>
          </a:bodyPr>
          <a:lstStyle/>
          <a:p>
            <a:pPr algn="ctr"/>
            <a:r>
              <a:rPr lang="en-US" sz="4400" dirty="0" smtClean="0">
                <a:solidFill>
                  <a:srgbClr val="C4EFFF"/>
                </a:solidFill>
                <a:effectLst>
                  <a:outerShdw blurRad="50800" dist="38100" dir="5400000">
                    <a:srgbClr val="000000">
                      <a:alpha val="43000"/>
                    </a:srgbClr>
                  </a:outerShdw>
                </a:effectLst>
                <a:latin typeface="+mj-lt"/>
              </a:rPr>
              <a:t>From whom will the answers come?</a:t>
            </a:r>
            <a:endParaRPr lang="en-US" sz="4400" dirty="0">
              <a:solidFill>
                <a:srgbClr val="C4EFFF"/>
              </a:solidFill>
              <a:effectLst>
                <a:outerShdw blurRad="50800" dist="38100" dir="5400000">
                  <a:srgbClr val="000000">
                    <a:alpha val="43000"/>
                  </a:srgbClr>
                </a:outerShdw>
              </a:effectLst>
              <a:latin typeface="+mj-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a:xfrm>
            <a:off x="457200" y="704088"/>
            <a:ext cx="8305800" cy="928852"/>
          </a:xfrm>
        </p:spPr>
        <p:txBody>
          <a:bodyPr/>
          <a:lstStyle/>
          <a:p>
            <a:pPr algn="ctr"/>
            <a:r>
              <a:rPr lang="en-US" dirty="0" smtClean="0">
                <a:solidFill>
                  <a:srgbClr val="C9FAFC"/>
                </a:solidFill>
                <a:effectLst>
                  <a:outerShdw blurRad="50800" dist="38100" dir="5400000">
                    <a:srgbClr val="000000">
                      <a:alpha val="43000"/>
                    </a:srgbClr>
                  </a:outerShdw>
                </a:effectLst>
              </a:rPr>
              <a:t>Cross-Enrolment Opportunities</a:t>
            </a:r>
            <a:endParaRPr lang="en-US" dirty="0">
              <a:solidFill>
                <a:srgbClr val="C9FAFC"/>
              </a:solidFill>
              <a:effectLst>
                <a:outerShdw blurRad="50800" dist="38100" dir="5400000">
                  <a:srgbClr val="000000">
                    <a:alpha val="43000"/>
                  </a:srgbClr>
                </a:outerShdw>
              </a:effectLst>
            </a:endParaRPr>
          </a:p>
        </p:txBody>
      </p:sp>
      <p:sp>
        <p:nvSpPr>
          <p:cNvPr id="11" name="TextBox 10"/>
          <p:cNvSpPr txBox="1"/>
          <p:nvPr/>
        </p:nvSpPr>
        <p:spPr>
          <a:xfrm>
            <a:off x="279100" y="2051643"/>
            <a:ext cx="8483900" cy="3785652"/>
          </a:xfrm>
          <a:prstGeom prst="rect">
            <a:avLst/>
          </a:prstGeom>
          <a:noFill/>
        </p:spPr>
        <p:txBody>
          <a:bodyPr wrap="square" rtlCol="0">
            <a:spAutoFit/>
          </a:bodyPr>
          <a:lstStyle/>
          <a:p>
            <a:pPr>
              <a:buFont typeface="Wingdings" charset="2"/>
              <a:buChar char="Ø"/>
            </a:pPr>
            <a:r>
              <a:rPr lang="en-US" sz="4000" dirty="0" smtClean="0">
                <a:solidFill>
                  <a:srgbClr val="C9FAFC"/>
                </a:solidFill>
                <a:latin typeface="+mj-lt"/>
              </a:rPr>
              <a:t> K – 9 shared students </a:t>
            </a:r>
          </a:p>
          <a:p>
            <a:r>
              <a:rPr lang="en-US" sz="4000" dirty="0" smtClean="0">
                <a:solidFill>
                  <a:srgbClr val="C9FAFC"/>
                </a:solidFill>
                <a:latin typeface="+mj-lt"/>
              </a:rPr>
              <a:t>				</a:t>
            </a:r>
            <a:r>
              <a:rPr lang="en-US" sz="3200" dirty="0" smtClean="0">
                <a:solidFill>
                  <a:srgbClr val="C9FAFC"/>
                </a:solidFill>
                <a:latin typeface="+mj-lt"/>
              </a:rPr>
              <a:t>	– program based </a:t>
            </a:r>
          </a:p>
          <a:p>
            <a:r>
              <a:rPr lang="en-US" sz="3200" dirty="0" smtClean="0">
                <a:solidFill>
                  <a:srgbClr val="C9FAFC"/>
                </a:solidFill>
                <a:latin typeface="+mj-lt"/>
              </a:rPr>
              <a:t>					– arrangements between schools</a:t>
            </a:r>
          </a:p>
          <a:p>
            <a:pPr>
              <a:buFont typeface="Wingdings" charset="2"/>
              <a:buChar char="Ø"/>
            </a:pPr>
            <a:endParaRPr lang="en-US" sz="1600" dirty="0" smtClean="0">
              <a:solidFill>
                <a:srgbClr val="C9FAFC"/>
              </a:solidFill>
              <a:latin typeface="+mj-lt"/>
            </a:endParaRPr>
          </a:p>
          <a:p>
            <a:pPr>
              <a:buFont typeface="Wingdings" charset="2"/>
              <a:buChar char="Ø"/>
            </a:pPr>
            <a:r>
              <a:rPr lang="en-US" sz="4000" dirty="0" smtClean="0">
                <a:solidFill>
                  <a:srgbClr val="C9FAFC"/>
                </a:solidFill>
                <a:latin typeface="+mj-lt"/>
              </a:rPr>
              <a:t>10 – 12 shared students </a:t>
            </a:r>
          </a:p>
          <a:p>
            <a:r>
              <a:rPr lang="en-US" sz="4000" dirty="0" smtClean="0">
                <a:solidFill>
                  <a:srgbClr val="C9FAFC"/>
                </a:solidFill>
                <a:latin typeface="+mj-lt"/>
              </a:rPr>
              <a:t>					– </a:t>
            </a:r>
            <a:r>
              <a:rPr lang="en-US" sz="3200" dirty="0" smtClean="0">
                <a:solidFill>
                  <a:srgbClr val="C9FAFC"/>
                </a:solidFill>
                <a:latin typeface="+mj-lt"/>
              </a:rPr>
              <a:t>c</a:t>
            </a:r>
            <a:r>
              <a:rPr lang="en-US" sz="3200" dirty="0" smtClean="0">
                <a:solidFill>
                  <a:srgbClr val="C9FAFC"/>
                </a:solidFill>
                <a:latin typeface="+mj-lt"/>
              </a:rPr>
              <a:t>ourse based </a:t>
            </a:r>
          </a:p>
          <a:p>
            <a:r>
              <a:rPr lang="en-US" sz="3200" dirty="0" smtClean="0">
                <a:solidFill>
                  <a:srgbClr val="C9FAFC"/>
                </a:solidFill>
                <a:latin typeface="+mj-lt"/>
              </a:rPr>
              <a:t>					– students choose; Ministry funds</a:t>
            </a:r>
            <a:endParaRPr lang="en-US" sz="3200" dirty="0">
              <a:solidFill>
                <a:srgbClr val="C9FAFC"/>
              </a:solidFill>
              <a:latin typeface="+mj-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2010-11-12_1333.png"/>
          <p:cNvPicPr>
            <a:picLocks noChangeAspect="1"/>
          </p:cNvPicPr>
          <p:nvPr/>
        </p:nvPicPr>
        <p:blipFill>
          <a:blip r:embed="rId2"/>
          <a:stretch>
            <a:fillRect/>
          </a:stretch>
        </p:blipFill>
        <p:spPr>
          <a:xfrm>
            <a:off x="1102444" y="1297978"/>
            <a:ext cx="7005400" cy="49437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8486"/>
            <a:ext cx="8305800" cy="970722"/>
          </a:xfrm>
        </p:spPr>
        <p:txBody>
          <a:bodyPr>
            <a:normAutofit fontScale="90000"/>
          </a:bodyPr>
          <a:lstStyle/>
          <a:p>
            <a:pPr algn="ctr"/>
            <a:r>
              <a:rPr lang="en-US" sz="6600" dirty="0" smtClean="0">
                <a:solidFill>
                  <a:srgbClr val="C9FAFC"/>
                </a:solidFill>
                <a:effectLst>
                  <a:outerShdw blurRad="50800" dist="38100" dir="5400000">
                    <a:srgbClr val="000000">
                      <a:alpha val="43000"/>
                    </a:srgbClr>
                  </a:outerShdw>
                </a:effectLst>
              </a:rPr>
              <a:t>Blended Learning</a:t>
            </a:r>
            <a:endParaRPr lang="en-US" sz="6600" dirty="0">
              <a:solidFill>
                <a:srgbClr val="C9FAFC"/>
              </a:solidFill>
              <a:effectLst>
                <a:outerShdw blurRad="50800" dist="38100" dir="5400000">
                  <a:srgbClr val="000000">
                    <a:alpha val="43000"/>
                  </a:srgbClr>
                </a:outerShdw>
              </a:effectLst>
            </a:endParaRPr>
          </a:p>
        </p:txBody>
      </p:sp>
      <p:sp>
        <p:nvSpPr>
          <p:cNvPr id="3" name="TextBox 2"/>
          <p:cNvSpPr txBox="1"/>
          <p:nvPr/>
        </p:nvSpPr>
        <p:spPr>
          <a:xfrm>
            <a:off x="990804" y="1926032"/>
            <a:ext cx="6991444" cy="4524315"/>
          </a:xfrm>
          <a:prstGeom prst="rect">
            <a:avLst/>
          </a:prstGeom>
          <a:noFill/>
        </p:spPr>
        <p:txBody>
          <a:bodyPr wrap="square" rtlCol="0">
            <a:spAutoFit/>
          </a:bodyPr>
          <a:lstStyle/>
          <a:p>
            <a:r>
              <a:rPr lang="en-US" sz="3600" dirty="0" smtClean="0">
                <a:solidFill>
                  <a:srgbClr val="C9FAFC"/>
                </a:solidFill>
                <a:latin typeface="+mj-lt"/>
              </a:rPr>
              <a:t>Students are able to work on online </a:t>
            </a:r>
            <a:r>
              <a:rPr lang="en-US" sz="3600" dirty="0" smtClean="0">
                <a:solidFill>
                  <a:srgbClr val="C9FAFC"/>
                </a:solidFill>
                <a:latin typeface="+mj-lt"/>
              </a:rPr>
              <a:t>c</a:t>
            </a:r>
            <a:r>
              <a:rPr lang="en-US" sz="3600" dirty="0" smtClean="0">
                <a:solidFill>
                  <a:srgbClr val="C9FAFC"/>
                </a:solidFill>
                <a:latin typeface="+mj-lt"/>
              </a:rPr>
              <a:t>urriculum which is augmented by face-to-face seminar sessions</a:t>
            </a:r>
          </a:p>
          <a:p>
            <a:endParaRPr lang="en-US" sz="2000" dirty="0" smtClean="0">
              <a:solidFill>
                <a:srgbClr val="C9FAFC"/>
              </a:solidFill>
              <a:latin typeface="+mj-lt"/>
            </a:endParaRPr>
          </a:p>
          <a:p>
            <a:pPr>
              <a:buFont typeface="Wingdings" charset="2"/>
              <a:buChar char="Ø"/>
            </a:pPr>
            <a:r>
              <a:rPr lang="en-US" sz="3600" dirty="0" smtClean="0">
                <a:solidFill>
                  <a:srgbClr val="C9FAFC"/>
                </a:solidFill>
                <a:latin typeface="+mj-lt"/>
              </a:rPr>
              <a:t>  Summer </a:t>
            </a:r>
            <a:r>
              <a:rPr lang="en-US" sz="3600" dirty="0" smtClean="0">
                <a:solidFill>
                  <a:srgbClr val="C9FAFC"/>
                </a:solidFill>
                <a:latin typeface="+mj-lt"/>
              </a:rPr>
              <a:t>Session</a:t>
            </a:r>
          </a:p>
          <a:p>
            <a:endParaRPr lang="en-US" sz="2000" dirty="0" smtClean="0">
              <a:solidFill>
                <a:srgbClr val="C9FAFC"/>
              </a:solidFill>
              <a:latin typeface="+mj-lt"/>
            </a:endParaRPr>
          </a:p>
          <a:p>
            <a:pPr>
              <a:buFont typeface="Wingdings" charset="2"/>
              <a:buChar char="Ø"/>
            </a:pPr>
            <a:r>
              <a:rPr lang="en-US" sz="3600" dirty="0" smtClean="0">
                <a:solidFill>
                  <a:srgbClr val="C9FAFC"/>
                </a:solidFill>
                <a:latin typeface="+mj-lt"/>
              </a:rPr>
              <a:t>  English </a:t>
            </a:r>
            <a:r>
              <a:rPr lang="en-US" sz="3600" dirty="0" smtClean="0">
                <a:solidFill>
                  <a:srgbClr val="C9FAFC"/>
                </a:solidFill>
                <a:latin typeface="+mj-lt"/>
              </a:rPr>
              <a:t>12 &amp; AP Literature and</a:t>
            </a:r>
            <a:r>
              <a:rPr lang="en-US" sz="3600" dirty="0" smtClean="0">
                <a:solidFill>
                  <a:srgbClr val="C9FAFC"/>
                </a:solidFill>
                <a:latin typeface="+mj-lt"/>
              </a:rPr>
              <a:t> </a:t>
            </a:r>
          </a:p>
          <a:p>
            <a:r>
              <a:rPr lang="en-US" sz="3600" dirty="0" smtClean="0">
                <a:solidFill>
                  <a:srgbClr val="C9FAFC"/>
                </a:solidFill>
                <a:latin typeface="+mj-lt"/>
              </a:rPr>
              <a:t>          Composition</a:t>
            </a:r>
            <a:endParaRPr lang="en-US" sz="3600" dirty="0" smtClean="0">
              <a:solidFill>
                <a:srgbClr val="C9FAFC"/>
              </a:solidFill>
              <a:latin typeface="+mj-lt"/>
            </a:endParaRPr>
          </a:p>
          <a:p>
            <a:endParaRPr lang="en-US" sz="3200" dirty="0" smtClean="0">
              <a:solidFill>
                <a:srgbClr val="C9FAFC"/>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4530"/>
            <a:ext cx="8305800" cy="1143000"/>
          </a:xfrm>
        </p:spPr>
        <p:txBody>
          <a:bodyPr>
            <a:normAutofit/>
          </a:bodyPr>
          <a:lstStyle/>
          <a:p>
            <a:pPr algn="ctr"/>
            <a:r>
              <a:rPr lang="en-US" sz="6000" dirty="0" smtClean="0">
                <a:solidFill>
                  <a:srgbClr val="C9FAFC"/>
                </a:solidFill>
                <a:effectLst>
                  <a:outerShdw blurRad="50800" dist="38100" dir="5400000">
                    <a:srgbClr val="000000">
                      <a:alpha val="43000"/>
                    </a:srgbClr>
                  </a:outerShdw>
                </a:effectLst>
              </a:rPr>
              <a:t>“Flex Studies” &amp; “Partials”</a:t>
            </a:r>
            <a:endParaRPr lang="en-US" sz="6000" dirty="0">
              <a:solidFill>
                <a:srgbClr val="C9FAFC"/>
              </a:solidFill>
              <a:effectLst>
                <a:outerShdw blurRad="50800" dist="38100" dir="5400000">
                  <a:srgbClr val="000000">
                    <a:alpha val="43000"/>
                  </a:srgbClr>
                </a:outerShdw>
              </a:effectLst>
            </a:endParaRPr>
          </a:p>
        </p:txBody>
      </p:sp>
      <p:sp>
        <p:nvSpPr>
          <p:cNvPr id="3" name="TextBox 2"/>
          <p:cNvSpPr txBox="1"/>
          <p:nvPr/>
        </p:nvSpPr>
        <p:spPr>
          <a:xfrm>
            <a:off x="693709" y="1828335"/>
            <a:ext cx="8069291" cy="4524315"/>
          </a:xfrm>
          <a:prstGeom prst="rect">
            <a:avLst/>
          </a:prstGeom>
          <a:noFill/>
        </p:spPr>
        <p:txBody>
          <a:bodyPr wrap="square" rtlCol="0">
            <a:spAutoFit/>
          </a:bodyPr>
          <a:lstStyle/>
          <a:p>
            <a:pPr>
              <a:buFont typeface="Wingdings" charset="2"/>
              <a:buChar char="Ø"/>
            </a:pPr>
            <a:r>
              <a:rPr lang="en-US" sz="3600" dirty="0" smtClean="0">
                <a:solidFill>
                  <a:srgbClr val="C9FAFC"/>
                </a:solidFill>
              </a:rPr>
              <a:t> </a:t>
            </a:r>
            <a:r>
              <a:rPr lang="en-US" sz="3600" dirty="0" smtClean="0">
                <a:solidFill>
                  <a:srgbClr val="C9FAFC"/>
                </a:solidFill>
                <a:latin typeface="+mj-lt"/>
              </a:rPr>
              <a:t>Originally developed to support credit recovery</a:t>
            </a:r>
          </a:p>
          <a:p>
            <a:endParaRPr lang="en-US" dirty="0" smtClean="0">
              <a:solidFill>
                <a:srgbClr val="C9FAFC"/>
              </a:solidFill>
              <a:latin typeface="+mj-lt"/>
            </a:endParaRPr>
          </a:p>
          <a:p>
            <a:pPr>
              <a:buFont typeface="Wingdings" charset="2"/>
              <a:buChar char="Ø"/>
            </a:pPr>
            <a:r>
              <a:rPr lang="en-US" sz="3600" dirty="0" smtClean="0">
                <a:solidFill>
                  <a:srgbClr val="C9FAFC"/>
                </a:solidFill>
                <a:latin typeface="+mj-lt"/>
              </a:rPr>
              <a:t> Allowed students to receive credit for prior learning and add only the </a:t>
            </a:r>
            <a:r>
              <a:rPr lang="en-US" sz="3600" smtClean="0">
                <a:solidFill>
                  <a:srgbClr val="C9FAFC"/>
                </a:solidFill>
                <a:latin typeface="+mj-lt"/>
              </a:rPr>
              <a:t>Prescribed Learning </a:t>
            </a:r>
            <a:r>
              <a:rPr lang="en-US" sz="3600" dirty="0" smtClean="0">
                <a:solidFill>
                  <a:srgbClr val="C9FAFC"/>
                </a:solidFill>
                <a:latin typeface="+mj-lt"/>
              </a:rPr>
              <a:t>O</a:t>
            </a:r>
            <a:r>
              <a:rPr lang="en-US" sz="3600" smtClean="0">
                <a:solidFill>
                  <a:srgbClr val="C9FAFC"/>
                </a:solidFill>
                <a:latin typeface="+mj-lt"/>
              </a:rPr>
              <a:t>utcomes </a:t>
            </a:r>
            <a:r>
              <a:rPr lang="en-US" sz="3600" dirty="0" smtClean="0">
                <a:solidFill>
                  <a:srgbClr val="C9FAFC"/>
                </a:solidFill>
                <a:latin typeface="+mj-lt"/>
              </a:rPr>
              <a:t>still required</a:t>
            </a:r>
          </a:p>
          <a:p>
            <a:endParaRPr lang="en-US" dirty="0" smtClean="0">
              <a:solidFill>
                <a:srgbClr val="C9FAFC"/>
              </a:solidFill>
              <a:latin typeface="+mj-lt"/>
            </a:endParaRPr>
          </a:p>
          <a:p>
            <a:pPr>
              <a:buFont typeface="Wingdings" charset="2"/>
              <a:buChar char="Ø"/>
            </a:pPr>
            <a:r>
              <a:rPr lang="en-US" sz="3600" dirty="0" smtClean="0">
                <a:solidFill>
                  <a:srgbClr val="C9FAFC"/>
                </a:solidFill>
                <a:latin typeface="+mj-lt"/>
              </a:rPr>
              <a:t> Successful model, but has been halted due to policy changes</a:t>
            </a:r>
            <a:endParaRPr lang="en-US" sz="3600" dirty="0">
              <a:solidFill>
                <a:srgbClr val="C9FAFC"/>
              </a:solidFill>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7200" dirty="0" smtClean="0"/>
              <a:t>FUSION EDUCATION</a:t>
            </a:r>
            <a:endParaRPr lang="en-US" sz="7200" dirty="0"/>
          </a:p>
        </p:txBody>
      </p:sp>
      <p:sp>
        <p:nvSpPr>
          <p:cNvPr id="3" name="Subtitle 2"/>
          <p:cNvSpPr>
            <a:spLocks noGrp="1"/>
          </p:cNvSpPr>
          <p:nvPr>
            <p:ph type="subTitle" idx="1"/>
          </p:nvPr>
        </p:nvSpPr>
        <p:spPr/>
        <p:txBody>
          <a:bodyPr>
            <a:normAutofit/>
          </a:bodyPr>
          <a:lstStyle/>
          <a:p>
            <a:r>
              <a:rPr lang="en-US" sz="3200" dirty="0" smtClean="0">
                <a:solidFill>
                  <a:srgbClr val="C4EFFF"/>
                </a:solidFill>
                <a:latin typeface="+mj-lt"/>
              </a:rPr>
              <a:t>     How one online school creates blended school experiences for </a:t>
            </a:r>
            <a:r>
              <a:rPr lang="en-US" sz="3200" dirty="0" smtClean="0">
                <a:solidFill>
                  <a:srgbClr val="C4EFFF"/>
                </a:solidFill>
                <a:latin typeface="+mj-lt"/>
              </a:rPr>
              <a:t>students</a:t>
            </a:r>
          </a:p>
          <a:p>
            <a:endParaRPr lang="en-US" sz="3200" dirty="0">
              <a:solidFill>
                <a:srgbClr val="C4EFFF"/>
              </a:solidFill>
              <a:latin typeface="+mj-lt"/>
            </a:endParaRPr>
          </a:p>
        </p:txBody>
      </p:sp>
      <p:sp>
        <p:nvSpPr>
          <p:cNvPr id="5" name="TextBox 4"/>
          <p:cNvSpPr txBox="1"/>
          <p:nvPr/>
        </p:nvSpPr>
        <p:spPr>
          <a:xfrm>
            <a:off x="2929708" y="5621344"/>
            <a:ext cx="5519460" cy="400110"/>
          </a:xfrm>
          <a:prstGeom prst="rect">
            <a:avLst/>
          </a:prstGeom>
          <a:noFill/>
        </p:spPr>
        <p:txBody>
          <a:bodyPr wrap="none" rtlCol="0">
            <a:spAutoFit/>
          </a:bodyPr>
          <a:lstStyle/>
          <a:p>
            <a:r>
              <a:rPr lang="en-US" sz="2000" dirty="0" smtClean="0">
                <a:solidFill>
                  <a:srgbClr val="C9FAFC"/>
                </a:solidFill>
                <a:latin typeface="+mj-lt"/>
              </a:rPr>
              <a:t>Karen Flello, Kim Lemieux, Sally Morgan, Clint Surry</a:t>
            </a:r>
            <a:endParaRPr lang="en-US" sz="2000" dirty="0">
              <a:solidFill>
                <a:srgbClr val="C9FAFC"/>
              </a:solidFill>
              <a:latin typeface="+mj-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dirty="0" smtClean="0">
                <a:effectLst>
                  <a:outerShdw blurRad="50800" dist="38100" dir="5400000">
                    <a:srgbClr val="000000">
                      <a:alpha val="43000"/>
                    </a:srgbClr>
                  </a:outerShdw>
                </a:effectLst>
              </a:rPr>
              <a:t>DL Support Block</a:t>
            </a:r>
            <a:endParaRPr lang="en-US" sz="6600" dirty="0">
              <a:effectLst>
                <a:outerShdw blurRad="50800" dist="38100" dir="5400000">
                  <a:srgbClr val="000000">
                    <a:alpha val="43000"/>
                  </a:srgbClr>
                </a:outerShdw>
              </a:effectLst>
            </a:endParaRPr>
          </a:p>
        </p:txBody>
      </p:sp>
      <p:sp>
        <p:nvSpPr>
          <p:cNvPr id="3" name="TextBox 2"/>
          <p:cNvSpPr txBox="1"/>
          <p:nvPr/>
        </p:nvSpPr>
        <p:spPr>
          <a:xfrm>
            <a:off x="865209" y="2414518"/>
            <a:ext cx="7228679" cy="3108543"/>
          </a:xfrm>
          <a:prstGeom prst="rect">
            <a:avLst/>
          </a:prstGeom>
          <a:noFill/>
        </p:spPr>
        <p:txBody>
          <a:bodyPr wrap="square" rtlCol="0">
            <a:spAutoFit/>
          </a:bodyPr>
          <a:lstStyle/>
          <a:p>
            <a:pPr>
              <a:buFont typeface="Wingdings" charset="2"/>
              <a:buChar char="Ø"/>
            </a:pPr>
            <a:r>
              <a:rPr lang="en-US" sz="4000" dirty="0" smtClean="0">
                <a:solidFill>
                  <a:srgbClr val="C9FAFC"/>
                </a:solidFill>
                <a:latin typeface="+mj-lt"/>
              </a:rPr>
              <a:t> Ministry mandated</a:t>
            </a:r>
          </a:p>
          <a:p>
            <a:endParaRPr lang="en-US" dirty="0" smtClean="0">
              <a:solidFill>
                <a:srgbClr val="C9FAFC"/>
              </a:solidFill>
              <a:latin typeface="+mj-lt"/>
            </a:endParaRPr>
          </a:p>
          <a:p>
            <a:pPr>
              <a:buFont typeface="Wingdings" charset="2"/>
              <a:buChar char="Ø"/>
            </a:pPr>
            <a:r>
              <a:rPr lang="en-US" sz="4000" dirty="0" smtClean="0">
                <a:solidFill>
                  <a:srgbClr val="C9FAFC"/>
                </a:solidFill>
                <a:latin typeface="+mj-lt"/>
              </a:rPr>
              <a:t> Both schools receive funding</a:t>
            </a:r>
          </a:p>
          <a:p>
            <a:endParaRPr lang="en-US" dirty="0" smtClean="0">
              <a:solidFill>
                <a:srgbClr val="C9FAFC"/>
              </a:solidFill>
              <a:latin typeface="+mj-lt"/>
            </a:endParaRPr>
          </a:p>
          <a:p>
            <a:pPr>
              <a:buFont typeface="Wingdings" charset="2"/>
              <a:buChar char="Ø"/>
            </a:pPr>
            <a:r>
              <a:rPr lang="en-US" sz="4000" dirty="0" smtClean="0">
                <a:solidFill>
                  <a:srgbClr val="C9FAFC"/>
                </a:solidFill>
                <a:latin typeface="+mj-lt"/>
              </a:rPr>
              <a:t> Students work on a variety of courses in the same block</a:t>
            </a:r>
            <a:endParaRPr lang="en-US" sz="4000" dirty="0">
              <a:solidFill>
                <a:srgbClr val="C9FAFC"/>
              </a:solidFill>
              <a:latin typeface="+mj-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6400"/>
            <a:ext cx="8305800" cy="1143000"/>
          </a:xfrm>
        </p:spPr>
        <p:txBody>
          <a:bodyPr>
            <a:normAutofit/>
          </a:bodyPr>
          <a:lstStyle/>
          <a:p>
            <a:pPr algn="ctr"/>
            <a:r>
              <a:rPr lang="en-US" sz="6600" dirty="0" smtClean="0">
                <a:solidFill>
                  <a:srgbClr val="C9FAFC"/>
                </a:solidFill>
                <a:effectLst>
                  <a:outerShdw blurRad="50800" dist="38100" dir="5400000">
                    <a:srgbClr val="000000">
                      <a:alpha val="43000"/>
                    </a:srgbClr>
                  </a:outerShdw>
                </a:effectLst>
              </a:rPr>
              <a:t>Cohort Model</a:t>
            </a:r>
            <a:endParaRPr lang="en-US" sz="6600" dirty="0">
              <a:solidFill>
                <a:srgbClr val="C9FAFC"/>
              </a:solidFill>
              <a:effectLst>
                <a:outerShdw blurRad="50800" dist="38100" dir="5400000">
                  <a:srgbClr val="000000">
                    <a:alpha val="43000"/>
                  </a:srgbClr>
                </a:outerShdw>
              </a:effectLst>
            </a:endParaRPr>
          </a:p>
        </p:txBody>
      </p:sp>
      <p:sp>
        <p:nvSpPr>
          <p:cNvPr id="3" name="TextBox 2"/>
          <p:cNvSpPr txBox="1"/>
          <p:nvPr/>
        </p:nvSpPr>
        <p:spPr>
          <a:xfrm>
            <a:off x="781479" y="2149340"/>
            <a:ext cx="7675238" cy="3970318"/>
          </a:xfrm>
          <a:prstGeom prst="rect">
            <a:avLst/>
          </a:prstGeom>
          <a:noFill/>
        </p:spPr>
        <p:txBody>
          <a:bodyPr wrap="square" rtlCol="0">
            <a:spAutoFit/>
          </a:bodyPr>
          <a:lstStyle/>
          <a:p>
            <a:pPr>
              <a:buFont typeface="Wingdings" charset="2"/>
              <a:buChar char="Ø"/>
            </a:pPr>
            <a:r>
              <a:rPr lang="en-US" sz="3600" dirty="0" smtClean="0">
                <a:solidFill>
                  <a:srgbClr val="C9FAFC"/>
                </a:solidFill>
                <a:latin typeface="+mj-lt"/>
              </a:rPr>
              <a:t> </a:t>
            </a:r>
            <a:r>
              <a:rPr lang="en-US" sz="3600" dirty="0" err="1" smtClean="0">
                <a:solidFill>
                  <a:srgbClr val="C9FAFC"/>
                </a:solidFill>
                <a:latin typeface="+mj-lt"/>
              </a:rPr>
              <a:t>Neighbourhood</a:t>
            </a:r>
            <a:r>
              <a:rPr lang="en-US" sz="3600" dirty="0" smtClean="0">
                <a:solidFill>
                  <a:srgbClr val="C9FAFC"/>
                </a:solidFill>
                <a:latin typeface="+mj-lt"/>
              </a:rPr>
              <a:t> school teachers use SIDES curriculum</a:t>
            </a:r>
          </a:p>
          <a:p>
            <a:pPr>
              <a:buFont typeface="Wingdings" charset="2"/>
              <a:buChar char="Ø"/>
            </a:pPr>
            <a:endParaRPr lang="en-US" sz="3600" dirty="0" smtClean="0">
              <a:solidFill>
                <a:srgbClr val="C9FAFC"/>
              </a:solidFill>
              <a:latin typeface="+mj-lt"/>
            </a:endParaRPr>
          </a:p>
          <a:p>
            <a:pPr>
              <a:buFont typeface="Wingdings" charset="2"/>
              <a:buChar char="Ø"/>
            </a:pPr>
            <a:r>
              <a:rPr lang="en-US" sz="3600" dirty="0" smtClean="0">
                <a:solidFill>
                  <a:srgbClr val="C9FAFC"/>
                </a:solidFill>
                <a:latin typeface="+mj-lt"/>
              </a:rPr>
              <a:t> Students are supported and assessed by their subject-area specialist in the </a:t>
            </a:r>
            <a:r>
              <a:rPr lang="en-US" sz="3600" dirty="0" err="1" smtClean="0">
                <a:solidFill>
                  <a:srgbClr val="C9FAFC"/>
                </a:solidFill>
                <a:latin typeface="+mj-lt"/>
              </a:rPr>
              <a:t>neighbourhood</a:t>
            </a:r>
            <a:r>
              <a:rPr lang="en-US" sz="3600" dirty="0" smtClean="0">
                <a:solidFill>
                  <a:srgbClr val="C9FAFC"/>
                </a:solidFill>
                <a:latin typeface="+mj-lt"/>
              </a:rPr>
              <a:t> school</a:t>
            </a:r>
          </a:p>
          <a:p>
            <a:pPr>
              <a:buFont typeface="Wingdings" charset="2"/>
              <a:buChar char="Ø"/>
            </a:pPr>
            <a:endParaRPr lang="en-US" sz="3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2985"/>
            <a:ext cx="8229600" cy="1077652"/>
          </a:xfrm>
        </p:spPr>
        <p:txBody>
          <a:bodyPr>
            <a:normAutofit/>
          </a:bodyPr>
          <a:lstStyle/>
          <a:p>
            <a:pPr algn="ctr"/>
            <a:r>
              <a:rPr lang="en-US" sz="5400" dirty="0" smtClean="0">
                <a:solidFill>
                  <a:srgbClr val="C9FAFC"/>
                </a:solidFill>
                <a:effectLst>
                  <a:outerShdw blurRad="50800" dist="38100" dir="5400000">
                    <a:srgbClr val="000000">
                      <a:alpha val="43000"/>
                    </a:srgbClr>
                  </a:outerShdw>
                </a:effectLst>
              </a:rPr>
              <a:t>Thank you for joining  us.</a:t>
            </a:r>
            <a:endParaRPr lang="en-US" sz="5400" dirty="0">
              <a:solidFill>
                <a:srgbClr val="C9FAFC"/>
              </a:solidFill>
              <a:effectLst>
                <a:outerShdw blurRad="50800" dist="38100" dir="5400000">
                  <a:srgbClr val="000000">
                    <a:alpha val="43000"/>
                  </a:srgbClr>
                </a:outerShdw>
              </a:effectLst>
            </a:endParaRPr>
          </a:p>
        </p:txBody>
      </p:sp>
      <p:sp>
        <p:nvSpPr>
          <p:cNvPr id="3" name="Content Placeholder 2"/>
          <p:cNvSpPr>
            <a:spLocks noGrp="1"/>
          </p:cNvSpPr>
          <p:nvPr>
            <p:ph idx="1"/>
          </p:nvPr>
        </p:nvSpPr>
        <p:spPr>
          <a:xfrm>
            <a:off x="226445" y="1935480"/>
            <a:ext cx="8693569" cy="4732488"/>
          </a:xfrm>
        </p:spPr>
        <p:txBody>
          <a:bodyPr>
            <a:normAutofit fontScale="92500" lnSpcReduction="20000"/>
          </a:bodyPr>
          <a:lstStyle/>
          <a:p>
            <a:pPr>
              <a:buNone/>
            </a:pPr>
            <a:r>
              <a:rPr lang="en-US" sz="2595" b="1" dirty="0" smtClean="0">
                <a:solidFill>
                  <a:srgbClr val="C9FAFC"/>
                </a:solidFill>
                <a:latin typeface="+mj-lt"/>
              </a:rPr>
              <a:t>Karen Flello </a:t>
            </a:r>
            <a:r>
              <a:rPr lang="en-US" sz="2595" dirty="0" smtClean="0">
                <a:solidFill>
                  <a:srgbClr val="C9FAFC"/>
                </a:solidFill>
                <a:latin typeface="+mj-lt"/>
              </a:rPr>
              <a:t>– Vice Principal</a:t>
            </a:r>
          </a:p>
          <a:p>
            <a:pPr>
              <a:buNone/>
            </a:pPr>
            <a:r>
              <a:rPr lang="en-US" sz="2400" dirty="0" smtClean="0">
                <a:solidFill>
                  <a:srgbClr val="C9FAFC"/>
                </a:solidFill>
                <a:latin typeface="+mj-lt"/>
              </a:rPr>
              <a:t>		</a:t>
            </a:r>
            <a:r>
              <a:rPr lang="en-US" sz="2000" dirty="0" smtClean="0">
                <a:solidFill>
                  <a:srgbClr val="C9FAFC"/>
                </a:solidFill>
                <a:latin typeface="+mj-lt"/>
                <a:hlinkClick r:id="rId2"/>
              </a:rPr>
              <a:t>kflello@sides.ca</a:t>
            </a:r>
            <a:endParaRPr lang="en-US" sz="2000" dirty="0" smtClean="0">
              <a:solidFill>
                <a:srgbClr val="C9FAFC"/>
              </a:solidFill>
              <a:latin typeface="+mj-lt"/>
            </a:endParaRPr>
          </a:p>
          <a:p>
            <a:pPr>
              <a:buNone/>
            </a:pPr>
            <a:endParaRPr lang="en-US" sz="2000" dirty="0" smtClean="0">
              <a:solidFill>
                <a:srgbClr val="C9FAFC"/>
              </a:solidFill>
              <a:latin typeface="+mj-lt"/>
            </a:endParaRPr>
          </a:p>
          <a:p>
            <a:pPr>
              <a:buNone/>
            </a:pPr>
            <a:r>
              <a:rPr lang="en-US" sz="2595" b="1" dirty="0" smtClean="0">
                <a:solidFill>
                  <a:srgbClr val="C9FAFC"/>
                </a:solidFill>
                <a:latin typeface="+mj-lt"/>
              </a:rPr>
              <a:t>Kim Lemieux </a:t>
            </a:r>
            <a:r>
              <a:rPr lang="en-US" sz="2595" dirty="0" smtClean="0">
                <a:solidFill>
                  <a:srgbClr val="C9FAFC"/>
                </a:solidFill>
                <a:latin typeface="+mj-lt"/>
              </a:rPr>
              <a:t>– Secondary Department Coordinator, Teacher-Librarian, Senior English Teacher</a:t>
            </a:r>
          </a:p>
          <a:p>
            <a:pPr>
              <a:buNone/>
            </a:pPr>
            <a:r>
              <a:rPr lang="en-US" sz="2400" dirty="0" smtClean="0">
                <a:solidFill>
                  <a:srgbClr val="C9FAFC"/>
                </a:solidFill>
                <a:latin typeface="+mj-lt"/>
              </a:rPr>
              <a:t>		</a:t>
            </a:r>
            <a:r>
              <a:rPr lang="en-US" sz="2000" dirty="0" smtClean="0">
                <a:solidFill>
                  <a:srgbClr val="C9FAFC"/>
                </a:solidFill>
                <a:latin typeface="+mj-lt"/>
                <a:hlinkClick r:id="rId3"/>
              </a:rPr>
              <a:t>klemieux@sides.ca</a:t>
            </a:r>
            <a:endParaRPr lang="en-US" sz="2000" dirty="0" smtClean="0">
              <a:solidFill>
                <a:srgbClr val="C9FAFC"/>
              </a:solidFill>
              <a:latin typeface="+mj-lt"/>
            </a:endParaRPr>
          </a:p>
          <a:p>
            <a:pPr>
              <a:buNone/>
            </a:pPr>
            <a:endParaRPr lang="en-US" sz="2000" dirty="0" smtClean="0">
              <a:solidFill>
                <a:srgbClr val="C9FAFC"/>
              </a:solidFill>
              <a:latin typeface="+mj-lt"/>
            </a:endParaRPr>
          </a:p>
          <a:p>
            <a:pPr>
              <a:buNone/>
            </a:pPr>
            <a:r>
              <a:rPr lang="en-US" sz="2595" b="1" dirty="0" smtClean="0">
                <a:solidFill>
                  <a:srgbClr val="C9FAFC"/>
                </a:solidFill>
                <a:latin typeface="+mj-lt"/>
              </a:rPr>
              <a:t>Sally Morgan </a:t>
            </a:r>
            <a:r>
              <a:rPr lang="en-US" sz="2595" dirty="0" smtClean="0">
                <a:solidFill>
                  <a:srgbClr val="C9FAFC"/>
                </a:solidFill>
                <a:latin typeface="+mj-lt"/>
              </a:rPr>
              <a:t>– Course Development Coordinator,  Senior English teacher</a:t>
            </a:r>
          </a:p>
          <a:p>
            <a:pPr>
              <a:buNone/>
            </a:pPr>
            <a:r>
              <a:rPr lang="en-US" sz="2400" dirty="0" smtClean="0">
                <a:solidFill>
                  <a:srgbClr val="C9FAFC"/>
                </a:solidFill>
                <a:latin typeface="+mj-lt"/>
              </a:rPr>
              <a:t>	</a:t>
            </a:r>
            <a:r>
              <a:rPr lang="en-US" sz="2000" dirty="0" smtClean="0">
                <a:solidFill>
                  <a:srgbClr val="C9FAFC"/>
                </a:solidFill>
                <a:latin typeface="+mj-lt"/>
              </a:rPr>
              <a:t>	</a:t>
            </a:r>
            <a:r>
              <a:rPr lang="en-US" sz="2000" dirty="0" smtClean="0">
                <a:solidFill>
                  <a:srgbClr val="C9FAFC"/>
                </a:solidFill>
                <a:latin typeface="+mj-lt"/>
                <a:hlinkClick r:id="rId4"/>
              </a:rPr>
              <a:t>smorgan@sides.ca</a:t>
            </a:r>
            <a:endParaRPr lang="en-US" sz="2000" dirty="0" smtClean="0">
              <a:solidFill>
                <a:srgbClr val="C9FAFC"/>
              </a:solidFill>
              <a:latin typeface="+mj-lt"/>
            </a:endParaRPr>
          </a:p>
          <a:p>
            <a:pPr>
              <a:buNone/>
            </a:pPr>
            <a:endParaRPr lang="en-US" sz="2000" dirty="0" smtClean="0">
              <a:solidFill>
                <a:srgbClr val="C9FAFC"/>
              </a:solidFill>
              <a:latin typeface="+mj-lt"/>
            </a:endParaRPr>
          </a:p>
          <a:p>
            <a:pPr>
              <a:buNone/>
            </a:pPr>
            <a:r>
              <a:rPr lang="en-US" sz="2595" b="1" dirty="0" smtClean="0">
                <a:solidFill>
                  <a:srgbClr val="C9FAFC"/>
                </a:solidFill>
                <a:latin typeface="+mj-lt"/>
              </a:rPr>
              <a:t>Clint Surry </a:t>
            </a:r>
            <a:r>
              <a:rPr lang="en-US" sz="2595" dirty="0" smtClean="0">
                <a:solidFill>
                  <a:srgbClr val="C9FAFC"/>
                </a:solidFill>
                <a:latin typeface="+mj-lt"/>
              </a:rPr>
              <a:t>– Senior Sciences teacher, Staff tech support</a:t>
            </a:r>
          </a:p>
          <a:p>
            <a:pPr>
              <a:buNone/>
            </a:pPr>
            <a:r>
              <a:rPr lang="en-US" sz="2400" dirty="0" smtClean="0">
                <a:solidFill>
                  <a:srgbClr val="C9FAFC"/>
                </a:solidFill>
                <a:latin typeface="+mj-lt"/>
              </a:rPr>
              <a:t>		</a:t>
            </a:r>
            <a:r>
              <a:rPr lang="en-US" sz="2000" dirty="0" smtClean="0">
                <a:solidFill>
                  <a:srgbClr val="C9FAFC"/>
                </a:solidFill>
                <a:latin typeface="+mj-lt"/>
                <a:hlinkClick r:id="rId5"/>
              </a:rPr>
              <a:t>csurry@sides.ca</a:t>
            </a:r>
            <a:r>
              <a:rPr lang="en-US" sz="2000" dirty="0" smtClean="0">
                <a:solidFill>
                  <a:srgbClr val="C9FAFC"/>
                </a:solidFill>
                <a:latin typeface="+mj-lt"/>
              </a:rPr>
              <a:t>			</a:t>
            </a:r>
          </a:p>
          <a:p>
            <a:pPr>
              <a:buNone/>
            </a:pPr>
            <a:endParaRPr lang="en-US" sz="941" dirty="0" smtClean="0">
              <a:solidFill>
                <a:srgbClr val="C9FAFC"/>
              </a:solidFill>
              <a:latin typeface="+mj-lt"/>
            </a:endParaRPr>
          </a:p>
          <a:p>
            <a:pPr>
              <a:buNone/>
            </a:pPr>
            <a:r>
              <a:rPr lang="en-US" sz="2000" dirty="0" smtClean="0">
                <a:solidFill>
                  <a:srgbClr val="C9FAFC"/>
                </a:solidFill>
                <a:latin typeface="+mj-lt"/>
              </a:rPr>
              <a:t>							</a:t>
            </a:r>
            <a:r>
              <a:rPr lang="en-US" sz="2000" dirty="0" smtClean="0">
                <a:solidFill>
                  <a:srgbClr val="C9FAFC"/>
                </a:solidFill>
                <a:effectLst>
                  <a:outerShdw blurRad="50800" dist="38100" dir="5400000">
                    <a:srgbClr val="000000">
                      <a:alpha val="43000"/>
                    </a:srgbClr>
                  </a:outerShdw>
                </a:effectLst>
                <a:latin typeface="+mj-lt"/>
              </a:rPr>
              <a:t>School District #63 (</a:t>
            </a:r>
            <a:r>
              <a:rPr lang="en-US" sz="2000" dirty="0" err="1" smtClean="0">
                <a:solidFill>
                  <a:srgbClr val="C9FAFC"/>
                </a:solidFill>
                <a:effectLst>
                  <a:outerShdw blurRad="50800" dist="38100" dir="5400000">
                    <a:srgbClr val="000000">
                      <a:alpha val="43000"/>
                    </a:srgbClr>
                  </a:outerShdw>
                </a:effectLst>
                <a:latin typeface="+mj-lt"/>
              </a:rPr>
              <a:t>Saanich</a:t>
            </a:r>
            <a:r>
              <a:rPr lang="en-US" sz="2000" dirty="0" smtClean="0">
                <a:solidFill>
                  <a:srgbClr val="C9FAFC"/>
                </a:solidFill>
                <a:effectLst>
                  <a:outerShdw blurRad="50800" dist="38100" dir="5400000">
                    <a:srgbClr val="000000">
                      <a:alpha val="43000"/>
                    </a:srgbClr>
                  </a:outerShdw>
                </a:effectLst>
                <a:latin typeface="+mj-lt"/>
              </a:rPr>
              <a:t>)</a:t>
            </a:r>
          </a:p>
          <a:p>
            <a:pPr>
              <a:buNone/>
            </a:pPr>
            <a:endParaRPr lang="en-US" sz="2400" dirty="0" smtClean="0">
              <a:solidFill>
                <a:srgbClr val="C9FAFC"/>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extBox 5"/>
          <p:cNvSpPr txBox="1"/>
          <p:nvPr/>
        </p:nvSpPr>
        <p:spPr>
          <a:xfrm>
            <a:off x="558199" y="1423589"/>
            <a:ext cx="7842698" cy="5201424"/>
          </a:xfrm>
          <a:prstGeom prst="rect">
            <a:avLst/>
          </a:prstGeom>
          <a:noFill/>
        </p:spPr>
        <p:txBody>
          <a:bodyPr wrap="square" rtlCol="0">
            <a:spAutoFit/>
          </a:bodyPr>
          <a:lstStyle/>
          <a:p>
            <a:r>
              <a:rPr lang="en-US" sz="3600" dirty="0" smtClean="0">
                <a:solidFill>
                  <a:srgbClr val="C9FAFC"/>
                </a:solidFill>
                <a:latin typeface="+mj-lt"/>
              </a:rPr>
              <a:t>The momentum is building for us to work together to build a personalized learning system that will help us keep pace with changing times through the creative use of technology, flexible learning opportunities for students and partnerships with communities.</a:t>
            </a:r>
          </a:p>
          <a:p>
            <a:endParaRPr lang="en-US" sz="1600" dirty="0" smtClean="0">
              <a:solidFill>
                <a:srgbClr val="C9FAFC"/>
              </a:solidFill>
              <a:latin typeface="+mj-lt"/>
            </a:endParaRPr>
          </a:p>
          <a:p>
            <a:endParaRPr lang="en-US" sz="1600" dirty="0" smtClean="0">
              <a:solidFill>
                <a:srgbClr val="C9FAFC"/>
              </a:solidFill>
              <a:latin typeface="+mj-lt"/>
            </a:endParaRPr>
          </a:p>
          <a:p>
            <a:r>
              <a:rPr lang="en-US" sz="2400" dirty="0" smtClean="0">
                <a:solidFill>
                  <a:srgbClr val="C9FAFC"/>
                </a:solidFill>
                <a:latin typeface="+mj-lt"/>
              </a:rPr>
              <a:t>                         ~ James </a:t>
            </a:r>
            <a:r>
              <a:rPr lang="en-US" sz="2400" dirty="0" smtClean="0">
                <a:solidFill>
                  <a:srgbClr val="C9FAFC"/>
                </a:solidFill>
                <a:latin typeface="+mj-lt"/>
              </a:rPr>
              <a:t>Gorman, Deputy Minister of </a:t>
            </a:r>
            <a:r>
              <a:rPr lang="en-US" sz="2400" dirty="0" smtClean="0">
                <a:solidFill>
                  <a:srgbClr val="C9FAFC"/>
                </a:solidFill>
                <a:latin typeface="+mj-lt"/>
              </a:rPr>
              <a:t>Education,</a:t>
            </a:r>
          </a:p>
          <a:p>
            <a:r>
              <a:rPr lang="en-US" sz="2400" dirty="0" smtClean="0">
                <a:solidFill>
                  <a:srgbClr val="C9FAFC"/>
                </a:solidFill>
                <a:latin typeface="+mj-lt"/>
              </a:rPr>
              <a:t>					British Columbia</a:t>
            </a:r>
            <a:endParaRPr lang="en-US" sz="2400" dirty="0">
              <a:solidFill>
                <a:srgbClr val="C9FAFC"/>
              </a:solidFill>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4158"/>
            <a:ext cx="8229600" cy="1143000"/>
          </a:xfrm>
        </p:spPr>
        <p:txBody>
          <a:bodyPr>
            <a:normAutofit/>
          </a:bodyPr>
          <a:lstStyle/>
          <a:p>
            <a:pPr algn="ctr"/>
            <a:r>
              <a:rPr lang="en-US" sz="6600" dirty="0" smtClean="0">
                <a:effectLst>
                  <a:outerShdw blurRad="50800" dist="38100" dir="5400000">
                    <a:srgbClr val="000000">
                      <a:alpha val="43000"/>
                    </a:srgbClr>
                  </a:outerShdw>
                </a:effectLst>
              </a:rPr>
              <a:t>Our Presentation</a:t>
            </a:r>
            <a:endParaRPr lang="en-US" sz="6600" dirty="0">
              <a:effectLst>
                <a:outerShdw blurRad="50800" dist="38100" dir="5400000">
                  <a:srgbClr val="000000">
                    <a:alpha val="43000"/>
                  </a:srgbClr>
                </a:outerShdw>
              </a:effectLst>
            </a:endParaRPr>
          </a:p>
        </p:txBody>
      </p:sp>
      <p:sp>
        <p:nvSpPr>
          <p:cNvPr id="3" name="Content Placeholder 2"/>
          <p:cNvSpPr>
            <a:spLocks noGrp="1"/>
          </p:cNvSpPr>
          <p:nvPr>
            <p:ph idx="1"/>
          </p:nvPr>
        </p:nvSpPr>
        <p:spPr>
          <a:xfrm>
            <a:off x="457200" y="1935479"/>
            <a:ext cx="8229600" cy="4664343"/>
          </a:xfrm>
        </p:spPr>
        <p:txBody>
          <a:bodyPr>
            <a:noAutofit/>
          </a:bodyPr>
          <a:lstStyle/>
          <a:p>
            <a:pPr>
              <a:buFont typeface="Wingdings" charset="2"/>
              <a:buChar char="Ø"/>
            </a:pPr>
            <a:r>
              <a:rPr lang="en-US" sz="3200" dirty="0" smtClean="0">
                <a:solidFill>
                  <a:srgbClr val="C9FAFC"/>
                </a:solidFill>
                <a:latin typeface="+mj-lt"/>
              </a:rPr>
              <a:t>  Context</a:t>
            </a:r>
          </a:p>
          <a:p>
            <a:pPr>
              <a:buNone/>
            </a:pPr>
            <a:endParaRPr lang="en-US" sz="2000" dirty="0" smtClean="0">
              <a:solidFill>
                <a:srgbClr val="C9FAFC"/>
              </a:solidFill>
              <a:latin typeface="+mj-lt"/>
            </a:endParaRPr>
          </a:p>
          <a:p>
            <a:pPr>
              <a:buFont typeface="Wingdings" charset="2"/>
              <a:buChar char="Ø"/>
            </a:pPr>
            <a:r>
              <a:rPr lang="en-US" sz="3200" dirty="0" smtClean="0">
                <a:solidFill>
                  <a:srgbClr val="C9FAFC"/>
                </a:solidFill>
                <a:latin typeface="+mj-lt"/>
              </a:rPr>
              <a:t>  A brief history of SIDES</a:t>
            </a:r>
          </a:p>
          <a:p>
            <a:pPr>
              <a:buNone/>
            </a:pPr>
            <a:endParaRPr lang="en-US" sz="2000" dirty="0" smtClean="0">
              <a:solidFill>
                <a:srgbClr val="C9FAFC"/>
              </a:solidFill>
              <a:latin typeface="+mj-lt"/>
            </a:endParaRPr>
          </a:p>
          <a:p>
            <a:pPr>
              <a:buFont typeface="Wingdings" charset="2"/>
              <a:buChar char="Ø"/>
            </a:pPr>
            <a:r>
              <a:rPr lang="en-US" sz="3200" dirty="0" smtClean="0">
                <a:solidFill>
                  <a:srgbClr val="C9FAFC"/>
                </a:solidFill>
                <a:latin typeface="+mj-lt"/>
              </a:rPr>
              <a:t>  The challenges we have faced</a:t>
            </a:r>
          </a:p>
          <a:p>
            <a:pPr>
              <a:buNone/>
            </a:pPr>
            <a:endParaRPr lang="en-US" sz="2000" dirty="0" smtClean="0">
              <a:solidFill>
                <a:srgbClr val="C9FAFC"/>
              </a:solidFill>
              <a:latin typeface="+mj-lt"/>
            </a:endParaRPr>
          </a:p>
          <a:p>
            <a:pPr>
              <a:buFont typeface="Wingdings" charset="2"/>
              <a:buChar char="Ø"/>
            </a:pPr>
            <a:r>
              <a:rPr lang="en-US" sz="3200" dirty="0" smtClean="0">
                <a:solidFill>
                  <a:srgbClr val="C9FAFC"/>
                </a:solidFill>
                <a:latin typeface="+mj-lt"/>
              </a:rPr>
              <a:t>  The partnership models we have introduced    to meet those challenges</a:t>
            </a:r>
            <a:endParaRPr lang="en-US" sz="3200" dirty="0">
              <a:solidFill>
                <a:srgbClr val="C9FAFC"/>
              </a:solidFill>
              <a:latin typeface="+mj-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solidFill>
                  <a:srgbClr val="C9FAFC"/>
                </a:solidFill>
                <a:effectLst>
                  <a:outerShdw blurRad="50800" dist="38100" dir="5400000">
                    <a:srgbClr val="000000">
                      <a:alpha val="43000"/>
                    </a:srgbClr>
                  </a:outerShdw>
                </a:effectLst>
              </a:rPr>
              <a:t>SIDES – Who are we?</a:t>
            </a:r>
            <a:endParaRPr lang="en-US" sz="6000" dirty="0">
              <a:solidFill>
                <a:srgbClr val="C9FAFC"/>
              </a:solidFill>
              <a:effectLst>
                <a:outerShdw blurRad="50800" dist="38100" dir="5400000">
                  <a:srgbClr val="000000">
                    <a:alpha val="43000"/>
                  </a:srgbClr>
                </a:outerShdw>
              </a:effectLst>
            </a:endParaRPr>
          </a:p>
        </p:txBody>
      </p:sp>
      <p:sp>
        <p:nvSpPr>
          <p:cNvPr id="3" name="Content Placeholder 2"/>
          <p:cNvSpPr>
            <a:spLocks noGrp="1"/>
          </p:cNvSpPr>
          <p:nvPr>
            <p:ph idx="1"/>
          </p:nvPr>
        </p:nvSpPr>
        <p:spPr>
          <a:xfrm>
            <a:off x="457200" y="1935480"/>
            <a:ext cx="8229600" cy="4559294"/>
          </a:xfrm>
        </p:spPr>
        <p:txBody>
          <a:bodyPr>
            <a:normAutofit fontScale="92500"/>
          </a:bodyPr>
          <a:lstStyle/>
          <a:p>
            <a:pPr>
              <a:buFont typeface="Wingdings" charset="2"/>
              <a:buChar char="Ø"/>
            </a:pPr>
            <a:r>
              <a:rPr lang="en-US" dirty="0" smtClean="0"/>
              <a:t> </a:t>
            </a:r>
            <a:r>
              <a:rPr lang="en-US" dirty="0" smtClean="0">
                <a:solidFill>
                  <a:srgbClr val="C9FAFC"/>
                </a:solidFill>
                <a:latin typeface="+mj-lt"/>
              </a:rPr>
              <a:t>Regional</a:t>
            </a:r>
            <a:r>
              <a:rPr lang="en-US" dirty="0" smtClean="0">
                <a:solidFill>
                  <a:srgbClr val="C9FAFC"/>
                </a:solidFill>
                <a:latin typeface="+mj-lt"/>
              </a:rPr>
              <a:t> </a:t>
            </a:r>
            <a:r>
              <a:rPr lang="en-US" dirty="0" smtClean="0">
                <a:solidFill>
                  <a:srgbClr val="C9FAFC"/>
                </a:solidFill>
                <a:latin typeface="+mj-lt"/>
              </a:rPr>
              <a:t>di</a:t>
            </a:r>
            <a:r>
              <a:rPr lang="en-US" dirty="0" smtClean="0">
                <a:solidFill>
                  <a:srgbClr val="C9FAFC"/>
                </a:solidFill>
                <a:latin typeface="+mj-lt"/>
              </a:rPr>
              <a:t>stributed </a:t>
            </a:r>
            <a:r>
              <a:rPr lang="en-US" dirty="0" smtClean="0">
                <a:solidFill>
                  <a:srgbClr val="C9FAFC"/>
                </a:solidFill>
                <a:latin typeface="+mj-lt"/>
              </a:rPr>
              <a:t>l</a:t>
            </a:r>
            <a:r>
              <a:rPr lang="en-US" dirty="0" smtClean="0">
                <a:solidFill>
                  <a:srgbClr val="C9FAFC"/>
                </a:solidFill>
                <a:latin typeface="+mj-lt"/>
              </a:rPr>
              <a:t>earning school </a:t>
            </a:r>
            <a:r>
              <a:rPr lang="en-US" dirty="0" smtClean="0">
                <a:solidFill>
                  <a:srgbClr val="C9FAFC"/>
                </a:solidFill>
                <a:latin typeface="+mj-lt"/>
              </a:rPr>
              <a:t>– part of the </a:t>
            </a:r>
            <a:r>
              <a:rPr lang="en-US" dirty="0" err="1" smtClean="0">
                <a:solidFill>
                  <a:srgbClr val="C9FAFC"/>
                </a:solidFill>
                <a:latin typeface="+mj-lt"/>
              </a:rPr>
              <a:t>Saanich</a:t>
            </a:r>
            <a:r>
              <a:rPr lang="en-US" dirty="0" smtClean="0">
                <a:solidFill>
                  <a:srgbClr val="C9FAFC"/>
                </a:solidFill>
                <a:latin typeface="+mj-lt"/>
              </a:rPr>
              <a:t> School District, located at the south end of Vancouver Island</a:t>
            </a:r>
          </a:p>
          <a:p>
            <a:pPr>
              <a:buNone/>
            </a:pPr>
            <a:endParaRPr lang="en-US" sz="1294" dirty="0" smtClean="0">
              <a:solidFill>
                <a:srgbClr val="C9FAFC"/>
              </a:solidFill>
              <a:latin typeface="+mj-lt"/>
            </a:endParaRPr>
          </a:p>
          <a:p>
            <a:pPr>
              <a:buFont typeface="Wingdings" charset="2"/>
              <a:buChar char="Ø"/>
            </a:pPr>
            <a:r>
              <a:rPr lang="en-US" dirty="0" smtClean="0">
                <a:solidFill>
                  <a:srgbClr val="C9FAFC"/>
                </a:solidFill>
                <a:latin typeface="+mj-lt"/>
              </a:rPr>
              <a:t> Established 1988 (one of nine original DL schools) to serve a small geographical area; now able to provide education to students from around the province</a:t>
            </a:r>
          </a:p>
          <a:p>
            <a:pPr>
              <a:buNone/>
            </a:pPr>
            <a:endParaRPr lang="en-US" sz="1297" dirty="0" smtClean="0">
              <a:solidFill>
                <a:srgbClr val="C9FAFC"/>
              </a:solidFill>
              <a:latin typeface="+mj-lt"/>
            </a:endParaRPr>
          </a:p>
          <a:p>
            <a:pPr>
              <a:buFont typeface="Wingdings" charset="2"/>
              <a:buChar char="Ø"/>
            </a:pPr>
            <a:r>
              <a:rPr lang="en-US" dirty="0" smtClean="0">
                <a:solidFill>
                  <a:srgbClr val="C9FAFC"/>
                </a:solidFill>
                <a:latin typeface="+mj-lt"/>
              </a:rPr>
              <a:t> Two sites – 70+ staff</a:t>
            </a:r>
          </a:p>
          <a:p>
            <a:pPr>
              <a:buNone/>
            </a:pPr>
            <a:endParaRPr lang="en-US" sz="1189" dirty="0" smtClean="0">
              <a:solidFill>
                <a:srgbClr val="C9FAFC"/>
              </a:solidFill>
              <a:latin typeface="+mj-lt"/>
            </a:endParaRPr>
          </a:p>
          <a:p>
            <a:pPr>
              <a:buFont typeface="Wingdings" charset="2"/>
              <a:buChar char="Ø"/>
            </a:pPr>
            <a:r>
              <a:rPr lang="en-US" dirty="0" smtClean="0">
                <a:solidFill>
                  <a:srgbClr val="C9FAFC"/>
                </a:solidFill>
                <a:latin typeface="+mj-lt"/>
              </a:rPr>
              <a:t> Serves 4000+ students (K – 12 and Adults)</a:t>
            </a:r>
          </a:p>
          <a:p>
            <a:pPr>
              <a:buNone/>
            </a:pPr>
            <a:endParaRPr lang="en-US" sz="1189" dirty="0" smtClean="0">
              <a:solidFill>
                <a:srgbClr val="C9FAFC"/>
              </a:solidFill>
              <a:latin typeface="+mj-lt"/>
            </a:endParaRPr>
          </a:p>
          <a:p>
            <a:pPr>
              <a:buFont typeface="Wingdings" charset="2"/>
              <a:buChar char="Ø"/>
            </a:pPr>
            <a:r>
              <a:rPr lang="en-US" dirty="0" smtClean="0">
                <a:solidFill>
                  <a:srgbClr val="C9FAFC"/>
                </a:solidFill>
                <a:latin typeface="+mj-lt"/>
              </a:rPr>
              <a:t> Teaches and provides support to 100+ students with special needs designations</a:t>
            </a:r>
          </a:p>
          <a:p>
            <a:pPr>
              <a:buNone/>
            </a:pPr>
            <a:endParaRPr lang="en-US" sz="1189"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solidFill>
                  <a:srgbClr val="C9FAFC"/>
                </a:solidFill>
                <a:effectLst>
                  <a:outerShdw blurRad="50800" dist="38100" dir="5400000">
                    <a:srgbClr val="000000">
                      <a:alpha val="43000"/>
                    </a:srgbClr>
                  </a:outerShdw>
                </a:effectLst>
              </a:rPr>
              <a:t>SIDES – Where are we?</a:t>
            </a:r>
            <a:endParaRPr lang="en-US" sz="6000" dirty="0">
              <a:solidFill>
                <a:srgbClr val="C9FAFC"/>
              </a:solidFill>
              <a:effectLst>
                <a:outerShdw blurRad="50800" dist="38100" dir="5400000">
                  <a:srgbClr val="000000">
                    <a:alpha val="43000"/>
                  </a:srgbClr>
                </a:outerShdw>
              </a:effectLst>
            </a:endParaRPr>
          </a:p>
        </p:txBody>
      </p:sp>
      <p:pic>
        <p:nvPicPr>
          <p:cNvPr id="4" name="Content Placeholder 3" descr="british-columbia.jpg"/>
          <p:cNvPicPr>
            <a:picLocks noGrp="1" noChangeAspect="1"/>
          </p:cNvPicPr>
          <p:nvPr>
            <p:ph idx="1"/>
          </p:nvPr>
        </p:nvPicPr>
        <p:blipFill>
          <a:blip r:embed="rId3"/>
          <a:srcRect l="-48103" r="-48103"/>
          <a:stretch>
            <a:fillRect/>
          </a:stretch>
        </p:blipFill>
        <p:spPr>
          <a:xfrm>
            <a:off x="-887268" y="1935480"/>
            <a:ext cx="8229600" cy="4389120"/>
          </a:xfrm>
        </p:spPr>
      </p:pic>
      <p:sp>
        <p:nvSpPr>
          <p:cNvPr id="6" name="TextBox 5"/>
          <p:cNvSpPr txBox="1"/>
          <p:nvPr/>
        </p:nvSpPr>
        <p:spPr>
          <a:xfrm>
            <a:off x="5536062" y="2062480"/>
            <a:ext cx="2757176" cy="4524316"/>
          </a:xfrm>
          <a:prstGeom prst="rect">
            <a:avLst/>
          </a:prstGeom>
          <a:noFill/>
        </p:spPr>
        <p:txBody>
          <a:bodyPr wrap="square" rtlCol="0">
            <a:spAutoFit/>
          </a:bodyPr>
          <a:lstStyle/>
          <a:p>
            <a:pPr>
              <a:buFont typeface="Wingdings" charset="2"/>
              <a:buChar char="Ø"/>
            </a:pPr>
            <a:r>
              <a:rPr lang="en-US" dirty="0" smtClean="0">
                <a:solidFill>
                  <a:schemeClr val="accent3">
                    <a:lumMod val="20000"/>
                    <a:lumOff val="80000"/>
                  </a:schemeClr>
                </a:solidFill>
                <a:latin typeface="+mj-lt"/>
              </a:rPr>
              <a:t> SIDES is one of 50+ distributed learning schools serving both school-age and adult students in British Columbia.</a:t>
            </a:r>
          </a:p>
          <a:p>
            <a:endParaRPr lang="en-US" dirty="0" smtClean="0">
              <a:solidFill>
                <a:schemeClr val="accent3">
                  <a:lumMod val="20000"/>
                  <a:lumOff val="80000"/>
                </a:schemeClr>
              </a:solidFill>
              <a:latin typeface="+mj-lt"/>
            </a:endParaRPr>
          </a:p>
          <a:p>
            <a:pPr>
              <a:buFont typeface="Wingdings" charset="2"/>
              <a:buChar char="Ø"/>
            </a:pPr>
            <a:r>
              <a:rPr lang="en-US" dirty="0" smtClean="0">
                <a:solidFill>
                  <a:schemeClr val="accent3">
                    <a:lumMod val="20000"/>
                    <a:lumOff val="80000"/>
                  </a:schemeClr>
                </a:solidFill>
                <a:latin typeface="+mj-lt"/>
              </a:rPr>
              <a:t> British Columbia covers a geographical area of 366 thousand square </a:t>
            </a:r>
            <a:r>
              <a:rPr lang="en-US" dirty="0" smtClean="0">
                <a:solidFill>
                  <a:schemeClr val="accent3">
                    <a:lumMod val="20000"/>
                    <a:lumOff val="80000"/>
                  </a:schemeClr>
                </a:solidFill>
                <a:latin typeface="+mj-lt"/>
              </a:rPr>
              <a:t>miles.</a:t>
            </a:r>
          </a:p>
          <a:p>
            <a:endParaRPr lang="en-US" dirty="0" smtClean="0">
              <a:solidFill>
                <a:schemeClr val="accent3">
                  <a:lumMod val="20000"/>
                  <a:lumOff val="80000"/>
                </a:schemeClr>
              </a:solidFill>
              <a:latin typeface="+mj-lt"/>
            </a:endParaRPr>
          </a:p>
          <a:p>
            <a:pPr>
              <a:buFont typeface="Wingdings" charset="2"/>
              <a:buChar char="Ø"/>
            </a:pPr>
            <a:r>
              <a:rPr lang="en-US" dirty="0" smtClean="0">
                <a:solidFill>
                  <a:schemeClr val="accent3">
                    <a:lumMod val="20000"/>
                    <a:lumOff val="80000"/>
                  </a:schemeClr>
                </a:solidFill>
                <a:latin typeface="+mj-lt"/>
              </a:rPr>
              <a:t> Vancouver Island is home to BC’s capital, Victoria, and is located off the south-west coast of mainland </a:t>
            </a:r>
            <a:r>
              <a:rPr lang="en-US" dirty="0" smtClean="0">
                <a:solidFill>
                  <a:schemeClr val="accent3">
                    <a:lumMod val="20000"/>
                    <a:lumOff val="80000"/>
                  </a:schemeClr>
                </a:solidFill>
                <a:latin typeface="+mj-lt"/>
              </a:rPr>
              <a:t>B.C.</a:t>
            </a:r>
          </a:p>
          <a:p>
            <a:pPr>
              <a:buFont typeface="Wingdings" charset="2"/>
              <a:buChar char="Ø"/>
            </a:pPr>
            <a:endParaRPr lang="en-US" dirty="0">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1067"/>
            <a:ext cx="8229600" cy="1143000"/>
          </a:xfrm>
        </p:spPr>
        <p:txBody>
          <a:bodyPr>
            <a:normAutofit/>
          </a:bodyPr>
          <a:lstStyle/>
          <a:p>
            <a:pPr algn="ctr"/>
            <a:r>
              <a:rPr lang="en-US" sz="6600" dirty="0" smtClean="0">
                <a:effectLst>
                  <a:outerShdw blurRad="50800" dist="38100" dir="5400000">
                    <a:srgbClr val="000000">
                      <a:alpha val="43000"/>
                    </a:srgbClr>
                  </a:outerShdw>
                </a:effectLst>
              </a:rPr>
              <a:t>Our Context</a:t>
            </a:r>
            <a:endParaRPr lang="en-US" sz="6600" dirty="0">
              <a:effectLst>
                <a:outerShdw blurRad="50800" dist="38100" dir="5400000">
                  <a:srgbClr val="000000">
                    <a:alpha val="43000"/>
                  </a:srgbClr>
                </a:outerShdw>
              </a:effectLst>
            </a:endParaRPr>
          </a:p>
        </p:txBody>
      </p:sp>
      <p:sp>
        <p:nvSpPr>
          <p:cNvPr id="3" name="Content Placeholder 2"/>
          <p:cNvSpPr>
            <a:spLocks noGrp="1"/>
          </p:cNvSpPr>
          <p:nvPr>
            <p:ph idx="1"/>
          </p:nvPr>
        </p:nvSpPr>
        <p:spPr/>
        <p:txBody>
          <a:bodyPr>
            <a:normAutofit fontScale="92500" lnSpcReduction="10000"/>
          </a:bodyPr>
          <a:lstStyle/>
          <a:p>
            <a:pPr algn="ctr">
              <a:buNone/>
            </a:pPr>
            <a:r>
              <a:rPr lang="en-US" sz="4000" dirty="0" smtClean="0">
                <a:solidFill>
                  <a:srgbClr val="C9FAFC"/>
                </a:solidFill>
                <a:latin typeface="+mj-lt"/>
              </a:rPr>
              <a:t>Ministry of Education</a:t>
            </a:r>
            <a:r>
              <a:rPr lang="en-US" sz="3200" dirty="0" smtClean="0">
                <a:solidFill>
                  <a:srgbClr val="C9FAFC"/>
                </a:solidFill>
                <a:latin typeface="+mj-lt"/>
              </a:rPr>
              <a:t> </a:t>
            </a:r>
          </a:p>
          <a:p>
            <a:pPr algn="ctr">
              <a:buNone/>
            </a:pPr>
            <a:r>
              <a:rPr lang="en-US" sz="3200" dirty="0" smtClean="0">
                <a:solidFill>
                  <a:srgbClr val="C9FAFC"/>
                </a:solidFill>
                <a:latin typeface="+mj-lt"/>
              </a:rPr>
              <a:t>(</a:t>
            </a:r>
            <a:r>
              <a:rPr lang="en-US" sz="3200" dirty="0" err="1" smtClean="0">
                <a:solidFill>
                  <a:srgbClr val="C9FAFC"/>
                </a:solidFill>
                <a:latin typeface="+mj-lt"/>
              </a:rPr>
              <a:t>e</a:t>
            </a:r>
            <a:r>
              <a:rPr lang="en-US" sz="3200" dirty="0" smtClean="0">
                <a:solidFill>
                  <a:srgbClr val="C9FAFC"/>
                </a:solidFill>
                <a:latin typeface="+mj-lt"/>
              </a:rPr>
              <a:t>-Learning Unit, Compliance Branch, Student Assessment Branch, etc.)</a:t>
            </a:r>
          </a:p>
          <a:p>
            <a:pPr algn="ctr">
              <a:buNone/>
            </a:pPr>
            <a:r>
              <a:rPr lang="en-US" sz="3200" dirty="0" smtClean="0">
                <a:solidFill>
                  <a:schemeClr val="accent3">
                    <a:lumMod val="20000"/>
                    <a:lumOff val="80000"/>
                  </a:schemeClr>
                </a:solidFill>
                <a:latin typeface="+mj-lt"/>
              </a:rPr>
              <a:t>I</a:t>
            </a:r>
          </a:p>
          <a:p>
            <a:pPr algn="ctr">
              <a:buNone/>
            </a:pPr>
            <a:r>
              <a:rPr lang="en-US" sz="4400" dirty="0" smtClean="0">
                <a:solidFill>
                  <a:schemeClr val="accent3">
                    <a:lumMod val="20000"/>
                    <a:lumOff val="80000"/>
                  </a:schemeClr>
                </a:solidFill>
                <a:latin typeface="+mj-lt"/>
              </a:rPr>
              <a:t>School District (</a:t>
            </a:r>
            <a:r>
              <a:rPr lang="en-US" sz="4400" dirty="0" err="1" smtClean="0">
                <a:solidFill>
                  <a:schemeClr val="accent3">
                    <a:lumMod val="20000"/>
                    <a:lumOff val="80000"/>
                  </a:schemeClr>
                </a:solidFill>
                <a:latin typeface="+mj-lt"/>
              </a:rPr>
              <a:t>Saanich</a:t>
            </a:r>
            <a:r>
              <a:rPr lang="en-US" sz="4400" dirty="0" smtClean="0">
                <a:solidFill>
                  <a:schemeClr val="accent3">
                    <a:lumMod val="20000"/>
                    <a:lumOff val="80000"/>
                  </a:schemeClr>
                </a:solidFill>
                <a:latin typeface="+mj-lt"/>
              </a:rPr>
              <a:t>)</a:t>
            </a:r>
          </a:p>
          <a:p>
            <a:pPr algn="ctr">
              <a:buNone/>
            </a:pPr>
            <a:r>
              <a:rPr lang="en-US" sz="3200" dirty="0" smtClean="0">
                <a:solidFill>
                  <a:schemeClr val="accent3">
                    <a:lumMod val="20000"/>
                    <a:lumOff val="80000"/>
                  </a:schemeClr>
                </a:solidFill>
                <a:latin typeface="+mj-lt"/>
              </a:rPr>
              <a:t>(Board of Trustees, Senior Executive, Unions)</a:t>
            </a:r>
          </a:p>
          <a:p>
            <a:pPr algn="ctr">
              <a:buNone/>
            </a:pPr>
            <a:r>
              <a:rPr lang="en-US" sz="3200" dirty="0" smtClean="0">
                <a:solidFill>
                  <a:schemeClr val="accent3">
                    <a:lumMod val="20000"/>
                    <a:lumOff val="80000"/>
                  </a:schemeClr>
                </a:solidFill>
                <a:latin typeface="+mj-lt"/>
              </a:rPr>
              <a:t>I</a:t>
            </a:r>
          </a:p>
          <a:p>
            <a:pPr algn="ctr">
              <a:buNone/>
            </a:pPr>
            <a:r>
              <a:rPr lang="en-US" sz="4000" dirty="0" smtClean="0">
                <a:solidFill>
                  <a:schemeClr val="accent3">
                    <a:lumMod val="20000"/>
                    <a:lumOff val="80000"/>
                  </a:schemeClr>
                </a:solidFill>
                <a:latin typeface="+mj-lt"/>
              </a:rPr>
              <a:t>South Island Distance Education School</a:t>
            </a:r>
            <a:endParaRPr lang="en-US" sz="4000" dirty="0">
              <a:solidFill>
                <a:schemeClr val="accent3">
                  <a:lumMod val="20000"/>
                  <a:lumOff val="80000"/>
                </a:schemeClr>
              </a:solidFill>
              <a:latin typeface="+mj-l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smtClean="0">
                <a:solidFill>
                  <a:srgbClr val="C9FAFC"/>
                </a:solidFill>
                <a:effectLst>
                  <a:outerShdw blurRad="50800" dist="38100" dir="5400000">
                    <a:srgbClr val="000000">
                      <a:alpha val="43000"/>
                    </a:srgbClr>
                  </a:outerShdw>
                </a:effectLst>
              </a:rPr>
              <a:t>The Early Days</a:t>
            </a:r>
            <a:endParaRPr lang="en-US" sz="6000" dirty="0">
              <a:solidFill>
                <a:srgbClr val="C9FAFC"/>
              </a:solidFill>
              <a:effectLst>
                <a:outerShdw blurRad="50800" dist="38100" dir="5400000">
                  <a:srgbClr val="000000">
                    <a:alpha val="43000"/>
                  </a:srgbClr>
                </a:outerShdw>
              </a:effectLst>
            </a:endParaRPr>
          </a:p>
        </p:txBody>
      </p:sp>
      <p:pic>
        <p:nvPicPr>
          <p:cNvPr id="4" name="Content Placeholder 3" descr="001.JPG"/>
          <p:cNvPicPr>
            <a:picLocks noGrp="1" noChangeAspect="1"/>
          </p:cNvPicPr>
          <p:nvPr>
            <p:ph idx="1"/>
          </p:nvPr>
        </p:nvPicPr>
        <p:blipFill>
          <a:blip r:embed="rId2"/>
          <a:srcRect l="-20307" r="-20307"/>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2010-11-12_1322.png"/>
          <p:cNvPicPr>
            <a:picLocks noGrp="1" noChangeAspect="1"/>
          </p:cNvPicPr>
          <p:nvPr>
            <p:ph idx="1"/>
          </p:nvPr>
        </p:nvPicPr>
        <p:blipFill>
          <a:blip r:embed="rId2"/>
          <a:srcRect t="-3816" b="-3816"/>
          <a:stretch>
            <a:fillRect/>
          </a:stretch>
        </p:blipFill>
        <p:spPr>
          <a:xfrm>
            <a:off x="457200" y="1438274"/>
            <a:ext cx="8229600" cy="4660827"/>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 Placeholder 2"/>
          <p:cNvSpPr>
            <a:spLocks noGrp="1"/>
          </p:cNvSpPr>
          <p:nvPr>
            <p:ph type="body" sz="half" idx="4294967295"/>
          </p:nvPr>
        </p:nvSpPr>
        <p:spPr>
          <a:xfrm>
            <a:off x="181414" y="1688767"/>
            <a:ext cx="4577233" cy="4494546"/>
          </a:xfrm>
        </p:spPr>
        <p:txBody>
          <a:bodyPr>
            <a:noAutofit/>
          </a:bodyPr>
          <a:lstStyle/>
          <a:p>
            <a:pPr>
              <a:buNone/>
            </a:pPr>
            <a:r>
              <a:rPr lang="en-US" sz="2800" dirty="0" smtClean="0">
                <a:latin typeface="+mj-lt"/>
              </a:rPr>
              <a:t>    The history [of Distributed Learning in BC] is like going from the sandbox, to the monkey bars, then straight to Cirque du Soleil.</a:t>
            </a:r>
          </a:p>
          <a:p>
            <a:endParaRPr lang="en-US" sz="2800" dirty="0" smtClean="0">
              <a:latin typeface="+mj-lt"/>
            </a:endParaRPr>
          </a:p>
          <a:p>
            <a:pPr>
              <a:buNone/>
            </a:pPr>
            <a:r>
              <a:rPr lang="en-US" sz="2800" dirty="0" smtClean="0">
                <a:latin typeface="+mj-lt"/>
              </a:rPr>
              <a:t>~ Nick Smith, “The Quiet Revolution,” </a:t>
            </a:r>
            <a:r>
              <a:rPr lang="en-US" sz="2800" i="1" dirty="0" smtClean="0">
                <a:latin typeface="+mj-lt"/>
              </a:rPr>
              <a:t>The </a:t>
            </a:r>
            <a:r>
              <a:rPr lang="en-US" sz="2800" i="1" dirty="0" err="1" smtClean="0">
                <a:latin typeface="+mj-lt"/>
              </a:rPr>
              <a:t>Tyee</a:t>
            </a:r>
            <a:r>
              <a:rPr lang="en-US" sz="2800" dirty="0" smtClean="0">
                <a:latin typeface="+mj-lt"/>
              </a:rPr>
              <a:t>, 2006</a:t>
            </a:r>
            <a:endParaRPr lang="en-US" sz="2800" dirty="0">
              <a:latin typeface="+mj-lt"/>
            </a:endParaRPr>
          </a:p>
        </p:txBody>
      </p:sp>
      <p:pic>
        <p:nvPicPr>
          <p:cNvPr id="7" name="Picture 6" descr="sandbox.jpg"/>
          <p:cNvPicPr>
            <a:picLocks noChangeAspect="1"/>
          </p:cNvPicPr>
          <p:nvPr/>
        </p:nvPicPr>
        <p:blipFill>
          <a:blip r:embed="rId2"/>
          <a:stretch>
            <a:fillRect/>
          </a:stretch>
        </p:blipFill>
        <p:spPr>
          <a:xfrm>
            <a:off x="5069032" y="1103388"/>
            <a:ext cx="3335818" cy="5079925"/>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ＭＳ Ｐ明朝"/>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Flow.thmx</Template>
  <TotalTime>1614</TotalTime>
  <Words>938</Words>
  <Application>Microsoft Macintosh PowerPoint</Application>
  <PresentationFormat>On-screen Show (4:3)</PresentationFormat>
  <Paragraphs>120</Paragraphs>
  <Slides>23</Slides>
  <Notes>2</Notes>
  <HiddenSlides>0</HiddenSlides>
  <MMClips>0</MMClips>
  <ScaleCrop>false</ScaleCrop>
  <HeadingPairs>
    <vt:vector size="4" baseType="variant">
      <vt:variant>
        <vt:lpstr>Design Template</vt:lpstr>
      </vt:variant>
      <vt:variant>
        <vt:i4>1</vt:i4>
      </vt:variant>
      <vt:variant>
        <vt:lpstr>Slide Titles</vt:lpstr>
      </vt:variant>
      <vt:variant>
        <vt:i4>23</vt:i4>
      </vt:variant>
    </vt:vector>
  </HeadingPairs>
  <TitlesOfParts>
    <vt:vector size="24" baseType="lpstr">
      <vt:lpstr>Flow</vt:lpstr>
      <vt:lpstr>Slide 1</vt:lpstr>
      <vt:lpstr>FUSION EDUCATION</vt:lpstr>
      <vt:lpstr>Our Presentation</vt:lpstr>
      <vt:lpstr>SIDES – Who are we?</vt:lpstr>
      <vt:lpstr>SIDES – Where are we?</vt:lpstr>
      <vt:lpstr>Our Context</vt:lpstr>
      <vt:lpstr>The Early Days</vt:lpstr>
      <vt:lpstr>Slide 8</vt:lpstr>
      <vt:lpstr>Slide 9</vt:lpstr>
      <vt:lpstr>School à la Carte</vt:lpstr>
      <vt:lpstr>Early Reactions…</vt:lpstr>
      <vt:lpstr>Slide 12</vt:lpstr>
      <vt:lpstr>DL Challenges</vt:lpstr>
      <vt:lpstr>Slide 14</vt:lpstr>
      <vt:lpstr>Slide 15</vt:lpstr>
      <vt:lpstr>Cross-Enrolment Opportunities</vt:lpstr>
      <vt:lpstr>Slide 17</vt:lpstr>
      <vt:lpstr>Blended Learning</vt:lpstr>
      <vt:lpstr>“Flex Studies” &amp; “Partials”</vt:lpstr>
      <vt:lpstr>DL Support Block</vt:lpstr>
      <vt:lpstr>Cohort Model</vt:lpstr>
      <vt:lpstr>Thank you for joining  us.</vt:lpstr>
      <vt:lpstr>Slide 23</vt:lpstr>
    </vt:vector>
  </TitlesOfParts>
  <Company>South Island Distance Education School (SIDES)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FUSION EDUCATION</dc:title>
  <dc:creator>Karen Flello</dc:creator>
  <cp:lastModifiedBy>Karen Flello</cp:lastModifiedBy>
  <cp:revision>89</cp:revision>
  <dcterms:created xsi:type="dcterms:W3CDTF">2010-11-14T22:19:13Z</dcterms:created>
  <dcterms:modified xsi:type="dcterms:W3CDTF">2010-11-15T04:16:40Z</dcterms:modified>
</cp:coreProperties>
</file>